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61" r:id="rId4"/>
    <p:sldId id="262" r:id="rId5"/>
    <p:sldId id="271" r:id="rId6"/>
    <p:sldId id="272" r:id="rId7"/>
    <p:sldId id="266" r:id="rId8"/>
    <p:sldId id="281" r:id="rId9"/>
    <p:sldId id="282" r:id="rId10"/>
    <p:sldId id="263" r:id="rId11"/>
    <p:sldId id="265" r:id="rId12"/>
    <p:sldId id="273" r:id="rId13"/>
    <p:sldId id="274" r:id="rId14"/>
    <p:sldId id="275" r:id="rId15"/>
    <p:sldId id="276" r:id="rId16"/>
    <p:sldId id="277" r:id="rId17"/>
    <p:sldId id="278" r:id="rId18"/>
    <p:sldId id="270" r:id="rId19"/>
    <p:sldId id="260" r:id="rId20"/>
    <p:sldId id="283" r:id="rId21"/>
    <p:sldId id="280" r:id="rId22"/>
    <p:sldId id="284" r:id="rId23"/>
    <p:sldId id="267" r:id="rId24"/>
    <p:sldId id="268" r:id="rId25"/>
    <p:sldId id="269" r:id="rId26"/>
    <p:sldId id="285" r:id="rId27"/>
    <p:sldId id="264" r:id="rId28"/>
    <p:sldId id="289" r:id="rId29"/>
    <p:sldId id="286" r:id="rId30"/>
    <p:sldId id="288" r:id="rId31"/>
    <p:sldId id="287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ABC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85600" y="288000"/>
            <a:ext cx="11424000" cy="6282000"/>
          </a:xfrm>
          <a:prstGeom prst="rect">
            <a:avLst/>
          </a:prstGeom>
          <a:solidFill>
            <a:srgbClr val="C6C6BC"/>
          </a:solidFill>
          <a:ln w="72009" cap="sq">
            <a:solidFill>
              <a:srgbClr val="A8475A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7348" y="2417200"/>
            <a:ext cx="10363200" cy="861347"/>
          </a:xfrm>
        </p:spPr>
        <p:txBody>
          <a:bodyPr>
            <a:noAutofit/>
          </a:bodyPr>
          <a:lstStyle>
            <a:lvl1pPr algn="ctr">
              <a:defRPr sz="10666" baseline="0">
                <a:solidFill>
                  <a:srgbClr val="A8475A"/>
                </a:solidFill>
                <a:latin typeface="Times New Roman"/>
                <a:cs typeface="Times New Roman"/>
              </a:defRPr>
            </a:lvl1pPr>
          </a:lstStyle>
          <a:p>
            <a:r>
              <a:rPr lang="en-GB" dirty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7348" y="3417978"/>
            <a:ext cx="10363200" cy="866261"/>
          </a:xfrm>
        </p:spPr>
        <p:txBody>
          <a:bodyPr>
            <a:noAutofit/>
          </a:bodyPr>
          <a:lstStyle>
            <a:lvl1pPr marL="0" indent="0" algn="ctr">
              <a:buNone/>
              <a:defRPr sz="8000">
                <a:solidFill>
                  <a:srgbClr val="766A65"/>
                </a:solidFill>
                <a:latin typeface="Times New Roman"/>
                <a:cs typeface="Times New Roman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subtitle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92" y="551410"/>
            <a:ext cx="2153507" cy="78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large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4000" y="288000"/>
            <a:ext cx="11424000" cy="6282000"/>
          </a:xfrm>
          <a:prstGeom prst="rect">
            <a:avLst/>
          </a:prstGeom>
          <a:noFill/>
          <a:ln w="72009" cap="sq">
            <a:solidFill>
              <a:srgbClr val="A8475A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531091"/>
            <a:ext cx="10972800" cy="886547"/>
          </a:xfrm>
        </p:spPr>
        <p:txBody>
          <a:bodyPr anchor="t">
            <a:noAutofit/>
          </a:bodyPr>
          <a:lstStyle>
            <a:lvl1pPr algn="l">
              <a:defRPr sz="7200" baseline="0">
                <a:solidFill>
                  <a:srgbClr val="A8475A"/>
                </a:solidFill>
                <a:latin typeface="Times"/>
                <a:cs typeface="Times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38301"/>
            <a:ext cx="10972800" cy="3915833"/>
          </a:xfrm>
        </p:spPr>
        <p:txBody>
          <a:bodyPr>
            <a:normAutofit/>
          </a:bodyPr>
          <a:lstStyle>
            <a:lvl1pPr marL="0" indent="0">
              <a:lnSpc>
                <a:spcPts val="5333"/>
              </a:lnSpc>
              <a:spcBef>
                <a:spcPts val="0"/>
              </a:spcBef>
              <a:spcAft>
                <a:spcPts val="3200"/>
              </a:spcAft>
              <a:buClr>
                <a:schemeClr val="accent3"/>
              </a:buClr>
              <a:buFont typeface="Wingdings" charset="2"/>
              <a:buNone/>
              <a:defRPr sz="4800" baseline="0">
                <a:solidFill>
                  <a:srgbClr val="766A65"/>
                </a:solidFill>
                <a:latin typeface="Arial"/>
                <a:cs typeface="Arial"/>
              </a:defRPr>
            </a:lvl1pPr>
            <a:lvl2pPr marL="609585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2pPr>
            <a:lvl3pPr marL="121917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3pPr>
            <a:lvl4pPr marL="1828754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4pPr>
            <a:lvl5pPr marL="2438339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934" y="5740008"/>
            <a:ext cx="1765465" cy="6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7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4000" y="288000"/>
            <a:ext cx="11424000" cy="6282000"/>
          </a:xfrm>
          <a:prstGeom prst="rect">
            <a:avLst/>
          </a:prstGeom>
          <a:noFill/>
          <a:ln w="72009" cap="sq">
            <a:solidFill>
              <a:srgbClr val="A8475A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531091"/>
            <a:ext cx="10972800" cy="886547"/>
          </a:xfrm>
        </p:spPr>
        <p:txBody>
          <a:bodyPr anchor="t">
            <a:noAutofit/>
          </a:bodyPr>
          <a:lstStyle>
            <a:lvl1pPr algn="l">
              <a:defRPr sz="7200" baseline="0">
                <a:solidFill>
                  <a:srgbClr val="A8475A"/>
                </a:solidFill>
                <a:latin typeface="Times"/>
                <a:cs typeface="Times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9600" y="1619250"/>
            <a:ext cx="10972800" cy="4095751"/>
          </a:xfrm>
        </p:spPr>
        <p:txBody>
          <a:bodyPr/>
          <a:lstStyle>
            <a:lvl1pPr>
              <a:defRPr baseline="0">
                <a:solidFill>
                  <a:srgbClr val="766A65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934" y="5740008"/>
            <a:ext cx="1765465" cy="6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6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4000" y="288000"/>
            <a:ext cx="11424000" cy="6282000"/>
          </a:xfrm>
          <a:prstGeom prst="rect">
            <a:avLst/>
          </a:prstGeom>
          <a:noFill/>
          <a:ln w="72009" cap="sq">
            <a:solidFill>
              <a:srgbClr val="A8475A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64416"/>
            <a:ext cx="10972800" cy="886547"/>
          </a:xfrm>
        </p:spPr>
        <p:txBody>
          <a:bodyPr anchor="t">
            <a:normAutofit/>
          </a:bodyPr>
          <a:lstStyle>
            <a:lvl1pPr algn="l">
              <a:defRPr sz="7200" baseline="0">
                <a:solidFill>
                  <a:srgbClr val="A8475A"/>
                </a:solidFill>
                <a:latin typeface="Times"/>
                <a:cs typeface="Times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7700"/>
            <a:ext cx="10972800" cy="4135787"/>
          </a:xfrm>
        </p:spPr>
        <p:txBody>
          <a:bodyPr/>
          <a:lstStyle>
            <a:lvl1pPr marL="457189" indent="-457189">
              <a:lnSpc>
                <a:spcPts val="4000"/>
              </a:lnSpc>
              <a:spcBef>
                <a:spcPts val="1600"/>
              </a:spcBef>
              <a:spcAft>
                <a:spcPts val="1600"/>
              </a:spcAft>
              <a:buClr>
                <a:srgbClr val="A8475A"/>
              </a:buClr>
              <a:buFont typeface="Wingdings" charset="2"/>
              <a:buChar char="§"/>
              <a:defRPr baseline="0">
                <a:solidFill>
                  <a:srgbClr val="766A65"/>
                </a:solidFill>
                <a:latin typeface="Arial"/>
                <a:cs typeface="Arial"/>
              </a:defRPr>
            </a:lvl1pPr>
            <a:lvl2pPr marL="990575" indent="-380990">
              <a:lnSpc>
                <a:spcPts val="4000"/>
              </a:lnSpc>
              <a:spcBef>
                <a:spcPts val="1600"/>
              </a:spcBef>
              <a:spcAft>
                <a:spcPts val="1600"/>
              </a:spcAft>
              <a:buClr>
                <a:srgbClr val="A8475A"/>
              </a:buClr>
              <a:buFont typeface="Wingdings" charset="2"/>
              <a:buChar char="§"/>
              <a:defRPr baseline="0">
                <a:solidFill>
                  <a:srgbClr val="766A65"/>
                </a:solidFill>
                <a:latin typeface="Arial"/>
                <a:cs typeface="Arial"/>
              </a:defRPr>
            </a:lvl2pPr>
            <a:lvl3pPr marL="1523962" indent="-304792">
              <a:lnSpc>
                <a:spcPts val="4000"/>
              </a:lnSpc>
              <a:spcBef>
                <a:spcPts val="1600"/>
              </a:spcBef>
              <a:spcAft>
                <a:spcPts val="1600"/>
              </a:spcAft>
              <a:buClr>
                <a:srgbClr val="A8475A"/>
              </a:buClr>
              <a:buFont typeface="Wingdings" charset="2"/>
              <a:buChar char="§"/>
              <a:defRPr baseline="0">
                <a:solidFill>
                  <a:srgbClr val="766A65"/>
                </a:solidFill>
                <a:latin typeface="Arial"/>
                <a:cs typeface="Arial"/>
              </a:defRPr>
            </a:lvl3pPr>
            <a:lvl4pPr marL="2133547" indent="-304792">
              <a:lnSpc>
                <a:spcPts val="4000"/>
              </a:lnSpc>
              <a:spcBef>
                <a:spcPts val="1600"/>
              </a:spcBef>
              <a:spcAft>
                <a:spcPts val="1600"/>
              </a:spcAft>
              <a:buClr>
                <a:srgbClr val="A8475A"/>
              </a:buClr>
              <a:buFont typeface="Wingdings" charset="2"/>
              <a:buChar char="§"/>
              <a:defRPr baseline="0">
                <a:solidFill>
                  <a:srgbClr val="766A65"/>
                </a:solidFill>
                <a:latin typeface="Arial"/>
                <a:cs typeface="Arial"/>
              </a:defRPr>
            </a:lvl4pPr>
            <a:lvl5pPr marL="2743131" indent="-304792">
              <a:lnSpc>
                <a:spcPts val="4000"/>
              </a:lnSpc>
              <a:spcBef>
                <a:spcPts val="1600"/>
              </a:spcBef>
              <a:spcAft>
                <a:spcPts val="1600"/>
              </a:spcAft>
              <a:buClr>
                <a:srgbClr val="A8475A"/>
              </a:buClr>
              <a:buFont typeface="Wingdings" charset="2"/>
              <a:buChar char="§"/>
              <a:defRPr baseline="0">
                <a:solidFill>
                  <a:srgbClr val="766A6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934" y="5740008"/>
            <a:ext cx="1765465" cy="6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6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4000" y="288000"/>
            <a:ext cx="11424000" cy="6282000"/>
          </a:xfrm>
          <a:prstGeom prst="rect">
            <a:avLst/>
          </a:prstGeom>
          <a:noFill/>
          <a:ln w="72009" cap="sq">
            <a:solidFill>
              <a:srgbClr val="A8475A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531091"/>
            <a:ext cx="10972800" cy="886547"/>
          </a:xfrm>
        </p:spPr>
        <p:txBody>
          <a:bodyPr anchor="t">
            <a:noAutofit/>
          </a:bodyPr>
          <a:lstStyle>
            <a:lvl1pPr algn="l">
              <a:lnSpc>
                <a:spcPts val="6000"/>
              </a:lnSpc>
              <a:defRPr sz="7200" baseline="0">
                <a:solidFill>
                  <a:srgbClr val="A8475A"/>
                </a:solidFill>
                <a:latin typeface="Times"/>
                <a:cs typeface="Times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51"/>
            <a:ext cx="6248400" cy="4914900"/>
          </a:xfrm>
        </p:spPr>
        <p:txBody>
          <a:bodyPr>
            <a:norm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3200"/>
              </a:spcAft>
              <a:buClr>
                <a:schemeClr val="accent3"/>
              </a:buClr>
              <a:buFont typeface="Wingdings" charset="2"/>
              <a:buNone/>
              <a:defRPr sz="4000" baseline="0">
                <a:solidFill>
                  <a:srgbClr val="766A65"/>
                </a:solidFill>
                <a:latin typeface="Arial"/>
                <a:cs typeface="Arial"/>
              </a:defRPr>
            </a:lvl1pPr>
            <a:lvl2pPr marL="609585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2pPr>
            <a:lvl3pPr marL="121917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3pPr>
            <a:lvl4pPr marL="1828754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4pPr>
            <a:lvl5pPr marL="2438339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10400" y="1417637"/>
            <a:ext cx="4572000" cy="4155848"/>
          </a:xfrm>
        </p:spPr>
        <p:txBody>
          <a:bodyPr/>
          <a:lstStyle>
            <a:lvl1pPr>
              <a:defRPr baseline="0">
                <a:solidFill>
                  <a:srgbClr val="766A65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934" y="5740008"/>
            <a:ext cx="1765465" cy="6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6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4000" y="288000"/>
            <a:ext cx="11424000" cy="6282000"/>
          </a:xfrm>
          <a:prstGeom prst="rect">
            <a:avLst/>
          </a:prstGeom>
          <a:noFill/>
          <a:ln w="72009" cap="sq">
            <a:solidFill>
              <a:srgbClr val="A8475A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0" y="531091"/>
            <a:ext cx="6248400" cy="886547"/>
          </a:xfrm>
        </p:spPr>
        <p:txBody>
          <a:bodyPr anchor="t">
            <a:normAutofit/>
          </a:bodyPr>
          <a:lstStyle>
            <a:lvl1pPr algn="l">
              <a:lnSpc>
                <a:spcPts val="6000"/>
              </a:lnSpc>
              <a:defRPr sz="7200">
                <a:solidFill>
                  <a:srgbClr val="A8475A"/>
                </a:solidFill>
                <a:latin typeface="Times"/>
                <a:cs typeface="Times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6900" y="531089"/>
            <a:ext cx="4572000" cy="2880000"/>
          </a:xfrm>
        </p:spPr>
        <p:txBody>
          <a:bodyPr/>
          <a:lstStyle>
            <a:lvl1pPr>
              <a:defRPr baseline="0">
                <a:solidFill>
                  <a:srgbClr val="766A65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96900" y="3543300"/>
            <a:ext cx="4572000" cy="2880000"/>
          </a:xfrm>
        </p:spPr>
        <p:txBody>
          <a:bodyPr/>
          <a:lstStyle>
            <a:lvl1pPr>
              <a:defRPr baseline="0">
                <a:solidFill>
                  <a:srgbClr val="766A65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0" y="1351975"/>
            <a:ext cx="6248400" cy="4221511"/>
          </a:xfrm>
        </p:spPr>
        <p:txBody>
          <a:bodyPr>
            <a:normAutofit/>
          </a:bodyPr>
          <a:lstStyle>
            <a:lvl1pPr marL="457189" indent="-457189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3733" baseline="0">
                <a:solidFill>
                  <a:srgbClr val="766A65"/>
                </a:solidFill>
                <a:latin typeface="Arial"/>
                <a:cs typeface="Arial"/>
              </a:defRPr>
            </a:lvl1pPr>
            <a:lvl2pPr marL="990575" indent="-380990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3200" baseline="0">
                <a:solidFill>
                  <a:srgbClr val="766A65"/>
                </a:solidFill>
                <a:latin typeface="Arial"/>
                <a:cs typeface="Arial"/>
              </a:defRPr>
            </a:lvl2pPr>
            <a:lvl3pPr marL="1523962" indent="-304792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2667" baseline="0">
                <a:solidFill>
                  <a:srgbClr val="766A65"/>
                </a:solidFill>
                <a:latin typeface="Arial"/>
                <a:cs typeface="Arial"/>
              </a:defRPr>
            </a:lvl3pPr>
            <a:lvl4pPr marL="2133547" indent="-304792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2400" baseline="0">
                <a:solidFill>
                  <a:srgbClr val="766A65"/>
                </a:solidFill>
                <a:latin typeface="Arial"/>
                <a:cs typeface="Arial"/>
              </a:defRPr>
            </a:lvl4pPr>
            <a:lvl5pPr marL="2743131" indent="-304792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2400" baseline="0">
                <a:solidFill>
                  <a:srgbClr val="766A6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934" y="5740008"/>
            <a:ext cx="1765465" cy="6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0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4000" y="288000"/>
            <a:ext cx="11424000" cy="6282000"/>
          </a:xfrm>
          <a:prstGeom prst="rect">
            <a:avLst/>
          </a:prstGeom>
          <a:noFill/>
          <a:ln w="72009" cap="sq">
            <a:solidFill>
              <a:srgbClr val="A8475A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06969" y="3139515"/>
            <a:ext cx="6338633" cy="66058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5867" baseline="0">
                <a:solidFill>
                  <a:srgbClr val="A8475A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90575" indent="-38099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523962" indent="-304792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2133547" indent="-304792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743131" indent="-304792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title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600" y="498769"/>
            <a:ext cx="6336000" cy="2592000"/>
          </a:xfrm>
        </p:spPr>
        <p:txBody>
          <a:bodyPr/>
          <a:lstStyle>
            <a:lvl1pPr>
              <a:defRPr baseline="0">
                <a:solidFill>
                  <a:srgbClr val="766A65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173998" y="481340"/>
            <a:ext cx="4408404" cy="5034089"/>
          </a:xfrm>
        </p:spPr>
        <p:txBody>
          <a:bodyPr/>
          <a:lstStyle>
            <a:lvl1pPr>
              <a:defRPr baseline="0">
                <a:solidFill>
                  <a:srgbClr val="766A65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18367" y="3800099"/>
            <a:ext cx="6248400" cy="2617837"/>
          </a:xfrm>
        </p:spPr>
        <p:txBody>
          <a:bodyPr>
            <a:normAutofit/>
          </a:bodyPr>
          <a:lstStyle>
            <a:lvl1pPr marL="457189" indent="-457189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3733" baseline="0">
                <a:solidFill>
                  <a:srgbClr val="766A65"/>
                </a:solidFill>
                <a:latin typeface="Arial"/>
                <a:cs typeface="Arial"/>
              </a:defRPr>
            </a:lvl1pPr>
            <a:lvl2pPr marL="990575" indent="-380990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3200" baseline="0">
                <a:solidFill>
                  <a:srgbClr val="766A65"/>
                </a:solidFill>
                <a:latin typeface="Arial"/>
                <a:cs typeface="Arial"/>
              </a:defRPr>
            </a:lvl2pPr>
            <a:lvl3pPr marL="1523962" indent="-304792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2667" baseline="0">
                <a:solidFill>
                  <a:srgbClr val="766A65"/>
                </a:solidFill>
                <a:latin typeface="Arial"/>
                <a:cs typeface="Arial"/>
              </a:defRPr>
            </a:lvl3pPr>
            <a:lvl4pPr marL="2133547" indent="-304792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2400" baseline="0">
                <a:solidFill>
                  <a:srgbClr val="766A65"/>
                </a:solidFill>
                <a:latin typeface="Arial"/>
                <a:cs typeface="Arial"/>
              </a:defRPr>
            </a:lvl4pPr>
            <a:lvl5pPr marL="2743131" indent="-304792">
              <a:lnSpc>
                <a:spcPts val="4000"/>
              </a:lnSpc>
              <a:buClr>
                <a:srgbClr val="A8475A"/>
              </a:buClr>
              <a:buFont typeface="Wingdings" charset="2"/>
              <a:buChar char="§"/>
              <a:defRPr sz="2400" baseline="0">
                <a:solidFill>
                  <a:srgbClr val="766A6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934" y="5740008"/>
            <a:ext cx="1765465" cy="6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6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36EA6-6F1D-A848-9813-5EB3ED77BB10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D882-663F-AD4E-8FE9-9737BC963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609585" rtl="0" eaLnBrk="1" latinLnBrk="0" hangingPunct="1">
        <a:spcBef>
          <a:spcPct val="0"/>
        </a:spcBef>
        <a:buNone/>
        <a:defRPr sz="5867" kern="1200">
          <a:solidFill>
            <a:srgbClr val="766A65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rgbClr val="766A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rgbClr val="766A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766A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rgbClr val="766A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rgbClr val="766A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27F2D-3C5B-4B1C-9F95-A1C7C8E65497}"/>
              </a:ext>
            </a:extLst>
          </p:cNvPr>
          <p:cNvSpPr txBox="1">
            <a:spLocks/>
          </p:cNvSpPr>
          <p:nvPr/>
        </p:nvSpPr>
        <p:spPr>
          <a:xfrm>
            <a:off x="1417467" y="150920"/>
            <a:ext cx="9590843" cy="49037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Workshop on Sardinian </a:t>
            </a:r>
            <a:r>
              <a:rPr kumimoji="0" lang="en-GB" sz="6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Morphosyntax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Mike Jones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University of Essex</a:t>
            </a:r>
          </a:p>
        </p:txBody>
      </p:sp>
    </p:spTree>
    <p:extLst>
      <p:ext uri="{BB962C8B-B14F-4D97-AF65-F5344CB8AC3E}">
        <p14:creationId xmlns:p14="http://schemas.microsoft.com/office/powerpoint/2010/main" val="287194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648" y="304800"/>
            <a:ext cx="251460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Prepositional Accusative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1800" y="674132"/>
            <a:ext cx="6507480" cy="38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Direct objects of certain types are introduced by the preposition </a:t>
            </a:r>
            <a:r>
              <a:rPr lang="en-GB" i="1" dirty="0"/>
              <a:t>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0240" y="1002882"/>
            <a:ext cx="1055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highlight>
                  <a:srgbClr val="00FFFF"/>
                </a:highlight>
              </a:rPr>
              <a:t>Optional</a:t>
            </a:r>
            <a:r>
              <a:rPr lang="en-GB" dirty="0"/>
              <a:t> (and variable):</a:t>
            </a:r>
          </a:p>
          <a:p>
            <a:r>
              <a:rPr lang="en-GB" dirty="0"/>
              <a:t>Before definite objects with a [+human] common noun, particularly ‘titles’ (analogous to proper nouns in that they have unique reference in a particular social context):</a:t>
            </a:r>
          </a:p>
          <a:p>
            <a:r>
              <a:rPr lang="en-GB" i="1" dirty="0"/>
              <a:t>Apo </a:t>
            </a:r>
            <a:r>
              <a:rPr lang="en-GB" i="1" dirty="0" err="1"/>
              <a:t>bistu</a:t>
            </a:r>
            <a:r>
              <a:rPr lang="en-GB" i="1" dirty="0"/>
              <a:t> (a)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dutore</a:t>
            </a:r>
            <a:r>
              <a:rPr lang="en-GB" i="1" dirty="0"/>
              <a:t> / (a) </a:t>
            </a:r>
            <a:r>
              <a:rPr lang="en-GB" i="1" dirty="0" err="1"/>
              <a:t>su</a:t>
            </a:r>
            <a:r>
              <a:rPr lang="en-GB" i="1" dirty="0"/>
              <a:t> mere / (a)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presidente</a:t>
            </a:r>
            <a:r>
              <a:rPr lang="en-GB" dirty="0"/>
              <a:t>  ‘I have seen the doctor / the boss / the president’</a:t>
            </a:r>
            <a:endParaRPr lang="en-GB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80720" y="2255519"/>
            <a:ext cx="10749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highlight>
                  <a:srgbClr val="00FFFF"/>
                </a:highlight>
              </a:rPr>
              <a:t>Obligatory</a:t>
            </a:r>
            <a:r>
              <a:rPr lang="en-GB" dirty="0"/>
              <a:t> before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Proper nouns (not necessarily human)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Personal (disjunctive) pronouns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Interrogative/negative pronouns [+human]: </a:t>
            </a:r>
            <a:r>
              <a:rPr lang="en-GB" i="1" dirty="0" err="1"/>
              <a:t>chie</a:t>
            </a:r>
            <a:r>
              <a:rPr lang="en-GB" dirty="0"/>
              <a:t> ‘who’, </a:t>
            </a:r>
            <a:r>
              <a:rPr lang="en-GB" i="1" dirty="0" err="1"/>
              <a:t>neune</a:t>
            </a:r>
            <a:r>
              <a:rPr lang="en-GB" i="1" dirty="0"/>
              <a:t>/</a:t>
            </a:r>
            <a:r>
              <a:rPr lang="en-GB" i="1" dirty="0" err="1"/>
              <a:t>nemos</a:t>
            </a:r>
            <a:r>
              <a:rPr lang="en-GB" i="1" dirty="0"/>
              <a:t> </a:t>
            </a:r>
            <a:r>
              <a:rPr lang="en-GB" dirty="0"/>
              <a:t>‘nobody’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Bare quantifiers/demonstratives [+human]: </a:t>
            </a:r>
            <a:r>
              <a:rPr lang="en-GB" i="1" dirty="0" err="1"/>
              <a:t>totu</a:t>
            </a:r>
            <a:r>
              <a:rPr lang="en-GB" dirty="0"/>
              <a:t> ‘everybody’, </a:t>
            </a:r>
            <a:r>
              <a:rPr lang="en-GB" i="1" dirty="0" err="1"/>
              <a:t>custu</a:t>
            </a:r>
            <a:r>
              <a:rPr lang="en-GB" dirty="0"/>
              <a:t> /</a:t>
            </a:r>
            <a:r>
              <a:rPr lang="en-GB" i="1" dirty="0" err="1"/>
              <a:t>cuddu</a:t>
            </a:r>
            <a:r>
              <a:rPr lang="en-GB" i="1" dirty="0"/>
              <a:t> </a:t>
            </a:r>
            <a:r>
              <a:rPr lang="en-GB" dirty="0"/>
              <a:t>‘this/that person’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Kinship nouns without determiner: </a:t>
            </a:r>
            <a:r>
              <a:rPr lang="en-GB" i="1" dirty="0" err="1"/>
              <a:t>babbu</a:t>
            </a:r>
            <a:r>
              <a:rPr lang="en-GB" dirty="0"/>
              <a:t> ‘dad’, </a:t>
            </a:r>
            <a:r>
              <a:rPr lang="en-GB" i="1" dirty="0" err="1"/>
              <a:t>frade</a:t>
            </a:r>
            <a:r>
              <a:rPr lang="en-GB" i="1" dirty="0"/>
              <a:t> </a:t>
            </a:r>
            <a:r>
              <a:rPr lang="en-GB" i="1" dirty="0" err="1"/>
              <a:t>miu</a:t>
            </a:r>
            <a:r>
              <a:rPr lang="en-GB" dirty="0"/>
              <a:t> ‘my brother’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quantified pro-forms </a:t>
            </a:r>
            <a:r>
              <a:rPr lang="en-GB" i="1" dirty="0" err="1"/>
              <a:t>carcunu</a:t>
            </a:r>
            <a:r>
              <a:rPr lang="en-GB" i="1" dirty="0"/>
              <a:t> </a:t>
            </a:r>
            <a:r>
              <a:rPr lang="en-GB" dirty="0"/>
              <a:t>‘somebody’, </a:t>
            </a:r>
            <a:r>
              <a:rPr lang="en-GB" i="1" dirty="0" err="1"/>
              <a:t>donzunu</a:t>
            </a:r>
            <a:r>
              <a:rPr lang="en-GB" i="1" dirty="0"/>
              <a:t> </a:t>
            </a:r>
            <a:r>
              <a:rPr lang="en-GB" dirty="0"/>
              <a:t>‘everybody’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BE3553D-507F-4195-B6EE-9508401A3438}"/>
              </a:ext>
            </a:extLst>
          </p:cNvPr>
          <p:cNvGrpSpPr/>
          <p:nvPr/>
        </p:nvGrpSpPr>
        <p:grpSpPr>
          <a:xfrm>
            <a:off x="680720" y="4286845"/>
            <a:ext cx="10627360" cy="743685"/>
            <a:chOff x="680720" y="4286845"/>
            <a:chExt cx="10627360" cy="743685"/>
          </a:xfrm>
        </p:grpSpPr>
        <p:sp>
          <p:nvSpPr>
            <p:cNvPr id="6" name="TextBox 5"/>
            <p:cNvSpPr txBox="1"/>
            <p:nvPr/>
          </p:nvSpPr>
          <p:spPr>
            <a:xfrm>
              <a:off x="680720" y="4286845"/>
              <a:ext cx="2077720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Semantic approach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46400" y="4286845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Floricic</a:t>
              </a:r>
              <a:r>
                <a:rPr lang="en-GB" dirty="0"/>
                <a:t> (2003), </a:t>
              </a:r>
              <a:r>
                <a:rPr lang="en-GB" dirty="0" err="1"/>
                <a:t>Bossong</a:t>
              </a:r>
              <a:r>
                <a:rPr lang="en-GB" dirty="0"/>
                <a:t> (1984), Mardale (2008)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0720" y="4661198"/>
              <a:ext cx="10627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Distribution of Accusative </a:t>
              </a:r>
              <a:r>
                <a:rPr lang="en-GB" i="1" dirty="0"/>
                <a:t>a</a:t>
              </a:r>
              <a:r>
                <a:rPr lang="en-GB" dirty="0"/>
                <a:t> is determined by scalar semantic properties: definiteness, </a:t>
              </a:r>
              <a:r>
                <a:rPr lang="en-GB" dirty="0" err="1"/>
                <a:t>animacy</a:t>
              </a:r>
              <a:r>
                <a:rPr lang="en-GB" dirty="0"/>
                <a:t>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3E485E-9488-4327-8448-E77A8E07AE6C}"/>
              </a:ext>
            </a:extLst>
          </p:cNvPr>
          <p:cNvGrpSpPr/>
          <p:nvPr/>
        </p:nvGrpSpPr>
        <p:grpSpPr>
          <a:xfrm>
            <a:off x="579120" y="5096629"/>
            <a:ext cx="10627360" cy="1147862"/>
            <a:chOff x="579120" y="5096629"/>
            <a:chExt cx="10627360" cy="1147862"/>
          </a:xfrm>
        </p:grpSpPr>
        <p:sp>
          <p:nvSpPr>
            <p:cNvPr id="9" name="TextBox 8"/>
            <p:cNvSpPr txBox="1"/>
            <p:nvPr/>
          </p:nvSpPr>
          <p:spPr>
            <a:xfrm>
              <a:off x="650240" y="5096629"/>
              <a:ext cx="2077720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Syntactic approach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81960" y="5124212"/>
              <a:ext cx="4856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Jones (1993, 1995, 1999)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" y="5598160"/>
              <a:ext cx="10627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Distribution of </a:t>
              </a:r>
              <a:r>
                <a:rPr lang="en-GB" b="1" dirty="0"/>
                <a:t>obligatory</a:t>
              </a:r>
              <a:r>
                <a:rPr lang="en-GB" dirty="0"/>
                <a:t> Accusative </a:t>
              </a:r>
              <a:r>
                <a:rPr lang="en-GB" i="1" dirty="0"/>
                <a:t>a</a:t>
              </a:r>
              <a:r>
                <a:rPr lang="en-GB" dirty="0"/>
                <a:t> correlates with the absence of a determiner.</a:t>
              </a:r>
              <a:br>
                <a:rPr lang="en-GB" dirty="0"/>
              </a:br>
              <a:r>
                <a:rPr lang="en-GB" dirty="0"/>
                <a:t>The correlation with semantic properties is indirect.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129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23" y="243840"/>
            <a:ext cx="499872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Pronouns and bare determiners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32A256F-D087-40CE-BF37-C7CB8EFA4EA4}"/>
              </a:ext>
            </a:extLst>
          </p:cNvPr>
          <p:cNvGrpSpPr/>
          <p:nvPr/>
        </p:nvGrpSpPr>
        <p:grpSpPr>
          <a:xfrm>
            <a:off x="619760" y="812800"/>
            <a:ext cx="10370795" cy="369332"/>
            <a:chOff x="619760" y="812800"/>
            <a:chExt cx="10370795" cy="369332"/>
          </a:xfrm>
        </p:grpSpPr>
        <p:sp>
          <p:nvSpPr>
            <p:cNvPr id="3" name="TextBox 2"/>
            <p:cNvSpPr txBox="1"/>
            <p:nvPr/>
          </p:nvSpPr>
          <p:spPr>
            <a:xfrm>
              <a:off x="619760" y="812800"/>
              <a:ext cx="330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1.	[</a:t>
              </a:r>
              <a:r>
                <a:rPr lang="en-GB" baseline="-25000" dirty="0"/>
                <a:t> DP</a:t>
              </a:r>
              <a:r>
                <a:rPr lang="en-GB" dirty="0"/>
                <a:t>   </a:t>
              </a:r>
              <a:r>
                <a:rPr lang="en-GB" b="1" dirty="0">
                  <a:solidFill>
                    <a:srgbClr val="FF0000"/>
                  </a:solidFill>
                </a:rPr>
                <a:t>D</a:t>
              </a:r>
              <a:r>
                <a:rPr lang="en-GB" b="1" dirty="0"/>
                <a:t>    </a:t>
              </a:r>
              <a:r>
                <a:rPr lang="en-GB" dirty="0"/>
                <a:t>]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E72CAE6-8364-4671-B8F9-CEB046F9ABAA}"/>
                </a:ext>
              </a:extLst>
            </p:cNvPr>
            <p:cNvSpPr txBox="1"/>
            <p:nvPr/>
          </p:nvSpPr>
          <p:spPr>
            <a:xfrm>
              <a:off x="4376690" y="812800"/>
              <a:ext cx="6613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Eng. </a:t>
              </a:r>
              <a:r>
                <a:rPr lang="en-GB" i="1" dirty="0"/>
                <a:t>I like that picture, but I don’t like </a:t>
              </a:r>
              <a:r>
                <a:rPr lang="en-GB" i="1" u="sng" dirty="0"/>
                <a:t>this</a:t>
              </a:r>
              <a:r>
                <a:rPr lang="en-GB" dirty="0"/>
                <a:t> (thing)</a:t>
              </a:r>
              <a:endParaRPr lang="en-GB" u="sng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A512215-7BA3-487A-9689-BE91A9D38CD1}"/>
              </a:ext>
            </a:extLst>
          </p:cNvPr>
          <p:cNvGrpSpPr/>
          <p:nvPr/>
        </p:nvGrpSpPr>
        <p:grpSpPr>
          <a:xfrm>
            <a:off x="619759" y="2448165"/>
            <a:ext cx="10370796" cy="1229360"/>
            <a:chOff x="619759" y="2164080"/>
            <a:chExt cx="10370796" cy="1229360"/>
          </a:xfrm>
        </p:grpSpPr>
        <p:sp>
          <p:nvSpPr>
            <p:cNvPr id="4" name="TextBox 3"/>
            <p:cNvSpPr txBox="1"/>
            <p:nvPr/>
          </p:nvSpPr>
          <p:spPr>
            <a:xfrm>
              <a:off x="619759" y="2164080"/>
              <a:ext cx="375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2.	[</a:t>
              </a:r>
              <a:r>
                <a:rPr lang="en-GB" baseline="-25000" dirty="0"/>
                <a:t> DP</a:t>
              </a:r>
              <a:r>
                <a:rPr lang="en-GB" dirty="0"/>
                <a:t>   </a:t>
              </a:r>
              <a:r>
                <a:rPr lang="en-GB" b="1" dirty="0">
                  <a:solidFill>
                    <a:srgbClr val="FF0000"/>
                  </a:solidFill>
                </a:rPr>
                <a:t>D</a:t>
              </a:r>
              <a:r>
                <a:rPr lang="en-GB" b="1" dirty="0"/>
                <a:t>  </a:t>
              </a:r>
              <a:r>
                <a:rPr lang="en-GB" dirty="0"/>
                <a:t> [</a:t>
              </a:r>
              <a:r>
                <a:rPr lang="en-GB" baseline="-25000" dirty="0"/>
                <a:t>NP</a:t>
              </a:r>
              <a:r>
                <a:rPr lang="en-GB" dirty="0"/>
                <a:t> ... [</a:t>
              </a:r>
              <a:r>
                <a:rPr lang="en-GB" baseline="-25000" dirty="0"/>
                <a:t>N</a:t>
              </a:r>
              <a:r>
                <a:rPr lang="en-GB" baseline="30000" dirty="0"/>
                <a:t> </a:t>
              </a:r>
              <a:r>
                <a:rPr lang="en-GB" dirty="0"/>
                <a:t> Ø   ] … ] ]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653042" y="2733040"/>
              <a:ext cx="1879600" cy="660400"/>
            </a:xfrm>
            <a:prstGeom prst="wedgeRectCallout">
              <a:avLst>
                <a:gd name="adj1" fmla="val -20833"/>
                <a:gd name="adj2" fmla="val -8826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Contextually determined range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A049D01-43EA-46C3-8AA7-C2817BEE1DC5}"/>
                </a:ext>
              </a:extLst>
            </p:cNvPr>
            <p:cNvSpPr txBox="1"/>
            <p:nvPr/>
          </p:nvSpPr>
          <p:spPr>
            <a:xfrm>
              <a:off x="4376690" y="2164080"/>
              <a:ext cx="6613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Eng. </a:t>
              </a:r>
              <a:r>
                <a:rPr lang="en-GB" i="1" dirty="0"/>
                <a:t>I like those pictures, but I don’t like </a:t>
              </a:r>
              <a:r>
                <a:rPr lang="en-GB" i="1" u="sng" dirty="0"/>
                <a:t>these</a:t>
              </a:r>
              <a:r>
                <a:rPr lang="en-GB" dirty="0"/>
                <a:t> (pictures)</a:t>
              </a:r>
              <a:endParaRPr lang="en-GB" u="sng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A98EDD5-303B-4360-97B5-6D36CD3C8851}"/>
              </a:ext>
            </a:extLst>
          </p:cNvPr>
          <p:cNvSpPr txBox="1"/>
          <p:nvPr/>
        </p:nvSpPr>
        <p:spPr>
          <a:xfrm>
            <a:off x="619759" y="4083530"/>
            <a:ext cx="355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	[</a:t>
            </a:r>
            <a:r>
              <a:rPr lang="en-GB" baseline="-25000" dirty="0"/>
              <a:t>DP</a:t>
            </a:r>
            <a:r>
              <a:rPr lang="en-GB" dirty="0"/>
              <a:t>  [</a:t>
            </a:r>
            <a:r>
              <a:rPr lang="en-GB" baseline="-25000" dirty="0"/>
              <a:t>D</a:t>
            </a:r>
            <a:r>
              <a:rPr lang="en-GB" dirty="0"/>
              <a:t> Ø ]  [</a:t>
            </a:r>
            <a:r>
              <a:rPr lang="en-GB" baseline="-25000" dirty="0"/>
              <a:t>NP</a:t>
            </a:r>
            <a:r>
              <a:rPr lang="en-GB" dirty="0"/>
              <a:t> ... </a:t>
            </a:r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dirty="0"/>
              <a:t> … ] ]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02C78-D7A5-437E-9CE6-2C51467D2343}"/>
              </a:ext>
            </a:extLst>
          </p:cNvPr>
          <p:cNvSpPr txBox="1"/>
          <p:nvPr/>
        </p:nvSpPr>
        <p:spPr>
          <a:xfrm>
            <a:off x="2535954" y="4456471"/>
            <a:ext cx="1430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Proper noun</a:t>
            </a:r>
          </a:p>
          <a:p>
            <a:br>
              <a:rPr lang="en-GB" dirty="0"/>
            </a:br>
            <a:r>
              <a:rPr lang="en-GB" dirty="0"/>
              <a:t>Kinship noun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713327-7B2F-44F8-B6EF-C01AD965031B}"/>
              </a:ext>
            </a:extLst>
          </p:cNvPr>
          <p:cNvSpPr txBox="1"/>
          <p:nvPr/>
        </p:nvSpPr>
        <p:spPr>
          <a:xfrm>
            <a:off x="6757416" y="4077958"/>
            <a:ext cx="16093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Accusative </a:t>
            </a:r>
            <a:r>
              <a:rPr lang="en-GB" i="1" dirty="0"/>
              <a:t>a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283AA0-5D30-44E8-9C10-F308AF734155}"/>
              </a:ext>
            </a:extLst>
          </p:cNvPr>
          <p:cNvSpPr txBox="1"/>
          <p:nvPr/>
        </p:nvSpPr>
        <p:spPr>
          <a:xfrm>
            <a:off x="731520" y="2926080"/>
            <a:ext cx="1804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Items in this position can also take an overt 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74C224-602B-407E-AEE6-95709D25DEC7}"/>
              </a:ext>
            </a:extLst>
          </p:cNvPr>
          <p:cNvSpPr txBox="1"/>
          <p:nvPr/>
        </p:nvSpPr>
        <p:spPr>
          <a:xfrm>
            <a:off x="4791071" y="4453541"/>
            <a:ext cx="438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Connosco</a:t>
            </a:r>
            <a:r>
              <a:rPr lang="en-GB" i="1" dirty="0"/>
              <a:t> bene a Maria / a Roma</a:t>
            </a:r>
          </a:p>
          <a:p>
            <a:r>
              <a:rPr lang="en-GB" dirty="0"/>
              <a:t>‘I know Mary / Rome well’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6AA733-B1AD-471B-8760-BD86C5C22865}"/>
              </a:ext>
            </a:extLst>
          </p:cNvPr>
          <p:cNvSpPr txBox="1"/>
          <p:nvPr/>
        </p:nvSpPr>
        <p:spPr>
          <a:xfrm>
            <a:off x="8604504" y="4077958"/>
            <a:ext cx="293522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[±Animate] according to the </a:t>
            </a:r>
          </a:p>
          <a:p>
            <a:r>
              <a:rPr lang="en-GB" dirty="0">
                <a:solidFill>
                  <a:srgbClr val="FF0000"/>
                </a:solidFill>
              </a:rPr>
              <a:t>noun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0C6DCF-1591-4EB6-97C6-49D20636E1FA}"/>
              </a:ext>
            </a:extLst>
          </p:cNvPr>
          <p:cNvSpPr txBox="1"/>
          <p:nvPr/>
        </p:nvSpPr>
        <p:spPr>
          <a:xfrm>
            <a:off x="4791071" y="4983746"/>
            <a:ext cx="438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Connosco</a:t>
            </a:r>
            <a:r>
              <a:rPr lang="en-GB" i="1" dirty="0"/>
              <a:t> a </a:t>
            </a:r>
            <a:r>
              <a:rPr lang="en-GB" i="1" dirty="0" err="1"/>
              <a:t>babbu</a:t>
            </a:r>
            <a:r>
              <a:rPr lang="en-GB" i="1" dirty="0"/>
              <a:t> </a:t>
            </a:r>
            <a:r>
              <a:rPr lang="en-GB" i="1" dirty="0" err="1"/>
              <a:t>tuo</a:t>
            </a:r>
            <a:endParaRPr lang="en-GB" i="1" dirty="0"/>
          </a:p>
          <a:p>
            <a:r>
              <a:rPr lang="en-GB" dirty="0"/>
              <a:t>‘I know your father’</a:t>
            </a:r>
          </a:p>
        </p:txBody>
      </p:sp>
    </p:spTree>
    <p:extLst>
      <p:ext uri="{BB962C8B-B14F-4D97-AF65-F5344CB8AC3E}">
        <p14:creationId xmlns:p14="http://schemas.microsoft.com/office/powerpoint/2010/main" val="15398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 animBg="1"/>
      <p:bldP spid="16" grpId="0"/>
      <p:bldP spid="12" grpId="0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23" y="243840"/>
            <a:ext cx="499872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Pronouns and bare determiners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9760" y="812800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	[</a:t>
            </a:r>
            <a:r>
              <a:rPr lang="en-GB" baseline="-25000" dirty="0"/>
              <a:t> DP</a:t>
            </a:r>
            <a:r>
              <a:rPr lang="en-GB" dirty="0"/>
              <a:t>   </a:t>
            </a:r>
            <a:r>
              <a:rPr lang="en-GB" b="1" dirty="0">
                <a:solidFill>
                  <a:srgbClr val="FF0000"/>
                </a:solidFill>
              </a:rPr>
              <a:t>D</a:t>
            </a:r>
            <a:r>
              <a:rPr lang="en-GB" b="1" dirty="0"/>
              <a:t>    </a:t>
            </a:r>
            <a:r>
              <a:rPr lang="en-GB" dirty="0"/>
              <a:t>]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22D7BD-419A-46BD-B272-9001AE401948}"/>
              </a:ext>
            </a:extLst>
          </p:cNvPr>
          <p:cNvGrpSpPr/>
          <p:nvPr/>
        </p:nvGrpSpPr>
        <p:grpSpPr>
          <a:xfrm>
            <a:off x="619759" y="2448165"/>
            <a:ext cx="3912883" cy="1229360"/>
            <a:chOff x="619759" y="2448165"/>
            <a:chExt cx="3912883" cy="1229360"/>
          </a:xfrm>
        </p:grpSpPr>
        <p:sp>
          <p:nvSpPr>
            <p:cNvPr id="4" name="TextBox 3"/>
            <p:cNvSpPr txBox="1"/>
            <p:nvPr/>
          </p:nvSpPr>
          <p:spPr>
            <a:xfrm>
              <a:off x="619759" y="2448165"/>
              <a:ext cx="375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2.	[</a:t>
              </a:r>
              <a:r>
                <a:rPr lang="en-GB" baseline="-25000" dirty="0"/>
                <a:t> DP</a:t>
              </a:r>
              <a:r>
                <a:rPr lang="en-GB" dirty="0"/>
                <a:t>   </a:t>
              </a:r>
              <a:r>
                <a:rPr lang="en-GB" b="1" dirty="0">
                  <a:solidFill>
                    <a:srgbClr val="FF0000"/>
                  </a:solidFill>
                </a:rPr>
                <a:t>D</a:t>
              </a:r>
              <a:r>
                <a:rPr lang="en-GB" b="1" dirty="0"/>
                <a:t>  </a:t>
              </a:r>
              <a:r>
                <a:rPr lang="en-GB" dirty="0"/>
                <a:t> [</a:t>
              </a:r>
              <a:r>
                <a:rPr lang="en-GB" baseline="-25000" dirty="0"/>
                <a:t>NP</a:t>
              </a:r>
              <a:r>
                <a:rPr lang="en-GB" dirty="0"/>
                <a:t> ... [</a:t>
              </a:r>
              <a:r>
                <a:rPr lang="en-GB" baseline="-25000" dirty="0"/>
                <a:t>N</a:t>
              </a:r>
              <a:r>
                <a:rPr lang="en-GB" baseline="30000" dirty="0"/>
                <a:t> </a:t>
              </a:r>
              <a:r>
                <a:rPr lang="en-GB" dirty="0"/>
                <a:t> Ø   ] … ] ]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653042" y="3017125"/>
              <a:ext cx="1879600" cy="660400"/>
            </a:xfrm>
            <a:prstGeom prst="wedgeRectCallout">
              <a:avLst>
                <a:gd name="adj1" fmla="val -20833"/>
                <a:gd name="adj2" fmla="val -8826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Contextually determined range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A98EDD5-303B-4360-97B5-6D36CD3C8851}"/>
              </a:ext>
            </a:extLst>
          </p:cNvPr>
          <p:cNvSpPr txBox="1"/>
          <p:nvPr/>
        </p:nvSpPr>
        <p:spPr>
          <a:xfrm>
            <a:off x="619759" y="4083530"/>
            <a:ext cx="375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	[</a:t>
            </a:r>
            <a:r>
              <a:rPr lang="en-GB" baseline="-25000" dirty="0"/>
              <a:t>DP</a:t>
            </a:r>
            <a:r>
              <a:rPr lang="en-GB" dirty="0"/>
              <a:t>  [</a:t>
            </a:r>
            <a:r>
              <a:rPr lang="en-GB" baseline="-25000" dirty="0"/>
              <a:t>D</a:t>
            </a:r>
            <a:r>
              <a:rPr lang="en-GB" dirty="0"/>
              <a:t> Ø ]  [</a:t>
            </a:r>
            <a:r>
              <a:rPr lang="en-GB" baseline="-25000" dirty="0"/>
              <a:t>NP</a:t>
            </a:r>
            <a:r>
              <a:rPr lang="en-GB" dirty="0"/>
              <a:t> ... </a:t>
            </a:r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b="1" baseline="-25000" dirty="0">
                <a:solidFill>
                  <a:srgbClr val="FF0000"/>
                </a:solidFill>
              </a:rPr>
              <a:t>[PRON]</a:t>
            </a:r>
            <a:r>
              <a:rPr lang="en-GB" dirty="0"/>
              <a:t> … ] ]  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04F1DF-6520-41A2-A406-5977B535A45A}"/>
              </a:ext>
            </a:extLst>
          </p:cNvPr>
          <p:cNvGrpSpPr/>
          <p:nvPr/>
        </p:nvGrpSpPr>
        <p:grpSpPr>
          <a:xfrm>
            <a:off x="8604504" y="329184"/>
            <a:ext cx="1252728" cy="4123678"/>
            <a:chOff x="8604504" y="329184"/>
            <a:chExt cx="1252728" cy="412367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DF8168-2FFB-49AA-89B8-7D585E984378}"/>
                </a:ext>
              </a:extLst>
            </p:cNvPr>
            <p:cNvSpPr txBox="1"/>
            <p:nvPr/>
          </p:nvSpPr>
          <p:spPr>
            <a:xfrm>
              <a:off x="8604504" y="329184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‘Pronouns’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7DE177-1AEB-407D-8120-62D9C1D622C4}"/>
                </a:ext>
              </a:extLst>
            </p:cNvPr>
            <p:cNvSpPr txBox="1"/>
            <p:nvPr/>
          </p:nvSpPr>
          <p:spPr>
            <a:xfrm>
              <a:off x="8604504" y="812800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[−Animate]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54BE9C-74E7-4CF4-950E-6A1D04AA0916}"/>
                </a:ext>
              </a:extLst>
            </p:cNvPr>
            <p:cNvSpPr txBox="1"/>
            <p:nvPr/>
          </p:nvSpPr>
          <p:spPr>
            <a:xfrm>
              <a:off x="8604504" y="4077958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[+Animate]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55EAC3-5AF7-4279-A34E-2D450BA8F755}"/>
                </a:ext>
              </a:extLst>
            </p:cNvPr>
            <p:cNvSpPr txBox="1"/>
            <p:nvPr/>
          </p:nvSpPr>
          <p:spPr>
            <a:xfrm>
              <a:off x="8604504" y="2438791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[±Animate]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CE12A633-2C2C-4F83-938A-6F7CF87D6C9F}"/>
              </a:ext>
            </a:extLst>
          </p:cNvPr>
          <p:cNvSpPr txBox="1"/>
          <p:nvPr/>
        </p:nvSpPr>
        <p:spPr>
          <a:xfrm>
            <a:off x="6757416" y="4077958"/>
            <a:ext cx="16093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Accusative </a:t>
            </a:r>
            <a:r>
              <a:rPr lang="en-GB" i="1" dirty="0"/>
              <a:t>a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0682BF8-BFC3-4FE9-93BA-9189947C0CDB}"/>
              </a:ext>
            </a:extLst>
          </p:cNvPr>
          <p:cNvGrpSpPr/>
          <p:nvPr/>
        </p:nvGrpSpPr>
        <p:grpSpPr>
          <a:xfrm>
            <a:off x="2260600" y="4447290"/>
            <a:ext cx="7596632" cy="923330"/>
            <a:chOff x="2260600" y="4447290"/>
            <a:chExt cx="7596632" cy="92333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F5826F6-63B9-4E76-B77B-1027CCE966F7}"/>
                </a:ext>
              </a:extLst>
            </p:cNvPr>
            <p:cNvSpPr txBox="1"/>
            <p:nvPr/>
          </p:nvSpPr>
          <p:spPr>
            <a:xfrm>
              <a:off x="2260600" y="4447290"/>
              <a:ext cx="20195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Personal pronouns (normally animate,</a:t>
              </a:r>
            </a:p>
            <a:p>
              <a:r>
                <a:rPr lang="en-GB" dirty="0"/>
                <a:t>natural gender)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4A36DF-FCD1-451E-9A7C-9DE100763E05}"/>
                </a:ext>
              </a:extLst>
            </p:cNvPr>
            <p:cNvSpPr txBox="1"/>
            <p:nvPr/>
          </p:nvSpPr>
          <p:spPr>
            <a:xfrm>
              <a:off x="5111496" y="4724289"/>
              <a:ext cx="47457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Apo </a:t>
              </a:r>
              <a:r>
                <a:rPr lang="en-GB" i="1" dirty="0" err="1"/>
                <a:t>bistu</a:t>
              </a:r>
              <a:r>
                <a:rPr lang="en-GB" i="1" dirty="0"/>
                <a:t> </a:t>
              </a:r>
              <a:r>
                <a:rPr lang="en-GB" i="1" dirty="0" err="1"/>
                <a:t>solu</a:t>
              </a:r>
              <a:r>
                <a:rPr lang="en-GB" i="1" dirty="0"/>
                <a:t> *(a) </a:t>
              </a:r>
              <a:r>
                <a:rPr lang="en-GB" i="1" dirty="0" err="1"/>
                <a:t>isse</a:t>
              </a:r>
              <a:r>
                <a:rPr lang="en-GB" i="1" dirty="0"/>
                <a:t>/-a</a:t>
              </a:r>
              <a:r>
                <a:rPr lang="en-GB" dirty="0"/>
                <a:t> ‘I saw only him/her/*it</a:t>
              </a:r>
              <a:endParaRPr lang="en-GB" i="1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4F086A5-C8E0-43C4-87A5-0FDCC58B105D}"/>
              </a:ext>
            </a:extLst>
          </p:cNvPr>
          <p:cNvSpPr txBox="1"/>
          <p:nvPr/>
        </p:nvSpPr>
        <p:spPr>
          <a:xfrm>
            <a:off x="731520" y="2926080"/>
            <a:ext cx="1804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Items in this position can also take an overt N</a:t>
            </a:r>
          </a:p>
        </p:txBody>
      </p:sp>
    </p:spTree>
    <p:extLst>
      <p:ext uri="{BB962C8B-B14F-4D97-AF65-F5344CB8AC3E}">
        <p14:creationId xmlns:p14="http://schemas.microsoft.com/office/powerpoint/2010/main" val="231329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23" y="243840"/>
            <a:ext cx="499872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Pronouns and bare determiners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9760" y="812800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	[</a:t>
            </a:r>
            <a:r>
              <a:rPr lang="en-GB" baseline="-25000" dirty="0"/>
              <a:t> DP</a:t>
            </a:r>
            <a:r>
              <a:rPr lang="en-GB" dirty="0"/>
              <a:t>   </a:t>
            </a:r>
            <a:r>
              <a:rPr lang="en-GB" b="1" dirty="0">
                <a:solidFill>
                  <a:srgbClr val="FF0000"/>
                </a:solidFill>
              </a:rPr>
              <a:t>D</a:t>
            </a:r>
            <a:r>
              <a:rPr lang="en-GB" b="1" dirty="0"/>
              <a:t>    </a:t>
            </a:r>
            <a:r>
              <a:rPr lang="en-GB" dirty="0"/>
              <a:t>]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22D7BD-419A-46BD-B272-9001AE401948}"/>
              </a:ext>
            </a:extLst>
          </p:cNvPr>
          <p:cNvGrpSpPr/>
          <p:nvPr/>
        </p:nvGrpSpPr>
        <p:grpSpPr>
          <a:xfrm>
            <a:off x="619759" y="2448165"/>
            <a:ext cx="3912883" cy="1229360"/>
            <a:chOff x="619759" y="2448165"/>
            <a:chExt cx="3912883" cy="1229360"/>
          </a:xfrm>
        </p:grpSpPr>
        <p:sp>
          <p:nvSpPr>
            <p:cNvPr id="4" name="TextBox 3"/>
            <p:cNvSpPr txBox="1"/>
            <p:nvPr/>
          </p:nvSpPr>
          <p:spPr>
            <a:xfrm>
              <a:off x="619759" y="2448165"/>
              <a:ext cx="375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2.	[</a:t>
              </a:r>
              <a:r>
                <a:rPr lang="en-GB" baseline="-25000" dirty="0"/>
                <a:t> DP</a:t>
              </a:r>
              <a:r>
                <a:rPr lang="en-GB" dirty="0"/>
                <a:t>   </a:t>
              </a:r>
              <a:r>
                <a:rPr lang="en-GB" b="1" dirty="0">
                  <a:solidFill>
                    <a:srgbClr val="FF0000"/>
                  </a:solidFill>
                </a:rPr>
                <a:t>D</a:t>
              </a:r>
              <a:r>
                <a:rPr lang="en-GB" b="1" dirty="0"/>
                <a:t>  </a:t>
              </a:r>
              <a:r>
                <a:rPr lang="en-GB" dirty="0"/>
                <a:t> [</a:t>
              </a:r>
              <a:r>
                <a:rPr lang="en-GB" baseline="-25000" dirty="0"/>
                <a:t>NP</a:t>
              </a:r>
              <a:r>
                <a:rPr lang="en-GB" dirty="0"/>
                <a:t> ... [</a:t>
              </a:r>
              <a:r>
                <a:rPr lang="en-GB" baseline="-25000" dirty="0"/>
                <a:t>N</a:t>
              </a:r>
              <a:r>
                <a:rPr lang="en-GB" baseline="30000" dirty="0"/>
                <a:t> </a:t>
              </a:r>
              <a:r>
                <a:rPr lang="en-GB" dirty="0"/>
                <a:t> Ø   ] … ] ]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653042" y="3017125"/>
              <a:ext cx="1879600" cy="660400"/>
            </a:xfrm>
            <a:prstGeom prst="wedgeRectCallout">
              <a:avLst>
                <a:gd name="adj1" fmla="val -20833"/>
                <a:gd name="adj2" fmla="val -8826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Contextually determined range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A98EDD5-303B-4360-97B5-6D36CD3C8851}"/>
              </a:ext>
            </a:extLst>
          </p:cNvPr>
          <p:cNvSpPr txBox="1"/>
          <p:nvPr/>
        </p:nvSpPr>
        <p:spPr>
          <a:xfrm>
            <a:off x="619759" y="4083530"/>
            <a:ext cx="365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	[</a:t>
            </a:r>
            <a:r>
              <a:rPr lang="en-GB" baseline="-25000" dirty="0"/>
              <a:t>DP</a:t>
            </a:r>
            <a:r>
              <a:rPr lang="en-GB" dirty="0"/>
              <a:t>  [</a:t>
            </a:r>
            <a:r>
              <a:rPr lang="en-GB" baseline="-25000" dirty="0"/>
              <a:t>D</a:t>
            </a:r>
            <a:r>
              <a:rPr lang="en-GB" dirty="0"/>
              <a:t> Ø ]  [</a:t>
            </a:r>
            <a:r>
              <a:rPr lang="en-GB" baseline="-25000" dirty="0"/>
              <a:t>NP</a:t>
            </a:r>
            <a:r>
              <a:rPr lang="en-GB" dirty="0"/>
              <a:t> ... </a:t>
            </a:r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b="1" baseline="-25000" dirty="0">
                <a:solidFill>
                  <a:srgbClr val="FF0000"/>
                </a:solidFill>
              </a:rPr>
              <a:t>[PRON]</a:t>
            </a:r>
            <a:r>
              <a:rPr lang="en-GB" b="1" dirty="0"/>
              <a:t> </a:t>
            </a:r>
            <a:r>
              <a:rPr lang="en-GB" dirty="0"/>
              <a:t>… ] ]  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04F1DF-6520-41A2-A406-5977B535A45A}"/>
              </a:ext>
            </a:extLst>
          </p:cNvPr>
          <p:cNvGrpSpPr/>
          <p:nvPr/>
        </p:nvGrpSpPr>
        <p:grpSpPr>
          <a:xfrm>
            <a:off x="8604504" y="329184"/>
            <a:ext cx="1252728" cy="4123678"/>
            <a:chOff x="8604504" y="329184"/>
            <a:chExt cx="1252728" cy="412367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DF8168-2FFB-49AA-89B8-7D585E984378}"/>
                </a:ext>
              </a:extLst>
            </p:cNvPr>
            <p:cNvSpPr txBox="1"/>
            <p:nvPr/>
          </p:nvSpPr>
          <p:spPr>
            <a:xfrm>
              <a:off x="8604504" y="329184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‘Pronouns’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7DE177-1AEB-407D-8120-62D9C1D622C4}"/>
                </a:ext>
              </a:extLst>
            </p:cNvPr>
            <p:cNvSpPr txBox="1"/>
            <p:nvPr/>
          </p:nvSpPr>
          <p:spPr>
            <a:xfrm>
              <a:off x="8604504" y="812800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[−Animate]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54BE9C-74E7-4CF4-950E-6A1D04AA0916}"/>
                </a:ext>
              </a:extLst>
            </p:cNvPr>
            <p:cNvSpPr txBox="1"/>
            <p:nvPr/>
          </p:nvSpPr>
          <p:spPr>
            <a:xfrm>
              <a:off x="8604504" y="4077958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[+Animate]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55EAC3-5AF7-4279-A34E-2D450BA8F755}"/>
                </a:ext>
              </a:extLst>
            </p:cNvPr>
            <p:cNvSpPr txBox="1"/>
            <p:nvPr/>
          </p:nvSpPr>
          <p:spPr>
            <a:xfrm>
              <a:off x="8604504" y="2438791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[±Animate]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CE12A633-2C2C-4F83-938A-6F7CF87D6C9F}"/>
              </a:ext>
            </a:extLst>
          </p:cNvPr>
          <p:cNvSpPr txBox="1"/>
          <p:nvPr/>
        </p:nvSpPr>
        <p:spPr>
          <a:xfrm>
            <a:off x="6757416" y="4077958"/>
            <a:ext cx="16093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Accusative </a:t>
            </a:r>
            <a:r>
              <a:rPr lang="en-GB" i="1" dirty="0"/>
              <a:t>a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EF6C0C-6363-43BF-A5C5-F5276A17C576}"/>
              </a:ext>
            </a:extLst>
          </p:cNvPr>
          <p:cNvSpPr txBox="1"/>
          <p:nvPr/>
        </p:nvSpPr>
        <p:spPr>
          <a:xfrm>
            <a:off x="731520" y="2926080"/>
            <a:ext cx="1804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Items in this position can also take an overt 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6251B-85DC-4D39-8FB8-DEBB86F4F88B}"/>
              </a:ext>
            </a:extLst>
          </p:cNvPr>
          <p:cNvSpPr txBox="1"/>
          <p:nvPr/>
        </p:nvSpPr>
        <p:spPr>
          <a:xfrm>
            <a:off x="5925312" y="329184"/>
            <a:ext cx="2514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Demonstratives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2CB70-1394-40CB-AF5F-AE1C1BCB8DF1}"/>
              </a:ext>
            </a:extLst>
          </p:cNvPr>
          <p:cNvSpPr txBox="1"/>
          <p:nvPr/>
        </p:nvSpPr>
        <p:spPr>
          <a:xfrm>
            <a:off x="5166360" y="812800"/>
            <a:ext cx="3355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Apo </a:t>
            </a:r>
            <a:r>
              <a:rPr lang="en-GB" i="1" dirty="0" err="1"/>
              <a:t>lessu</a:t>
            </a:r>
            <a:r>
              <a:rPr lang="en-GB" i="1" dirty="0"/>
              <a:t> (*a) </a:t>
            </a:r>
            <a:r>
              <a:rPr lang="en-GB" i="1" dirty="0" err="1"/>
              <a:t>custu</a:t>
            </a:r>
            <a:br>
              <a:rPr lang="en-GB" i="1" dirty="0"/>
            </a:br>
            <a:r>
              <a:rPr lang="en-GB" i="1" dirty="0"/>
              <a:t>‘</a:t>
            </a:r>
            <a:r>
              <a:rPr lang="en-GB" dirty="0"/>
              <a:t>I have read this’</a:t>
            </a:r>
            <a:endParaRPr lang="en-GB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1B73D3-8EF2-45E8-B2F5-F12839D45239}"/>
              </a:ext>
            </a:extLst>
          </p:cNvPr>
          <p:cNvSpPr txBox="1"/>
          <p:nvPr/>
        </p:nvSpPr>
        <p:spPr>
          <a:xfrm>
            <a:off x="5239512" y="2438791"/>
            <a:ext cx="3282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B’aiat</a:t>
            </a:r>
            <a:r>
              <a:rPr lang="en-GB" i="1" dirty="0"/>
              <a:t> </a:t>
            </a:r>
            <a:r>
              <a:rPr lang="en-GB" i="1" dirty="0" err="1"/>
              <a:t>tres</a:t>
            </a:r>
            <a:r>
              <a:rPr lang="en-GB" i="1" dirty="0"/>
              <a:t> </a:t>
            </a:r>
            <a:r>
              <a:rPr lang="en-GB" i="1" dirty="0" err="1"/>
              <a:t>candidados</a:t>
            </a:r>
            <a:r>
              <a:rPr lang="en-GB" i="1" dirty="0"/>
              <a:t> e apo </a:t>
            </a:r>
            <a:r>
              <a:rPr lang="en-GB" i="1" dirty="0" err="1"/>
              <a:t>iseperadu</a:t>
            </a:r>
            <a:r>
              <a:rPr lang="en-GB" i="1" dirty="0"/>
              <a:t> (*a) </a:t>
            </a:r>
            <a:r>
              <a:rPr lang="en-GB" i="1" dirty="0" err="1"/>
              <a:t>custu</a:t>
            </a:r>
            <a:br>
              <a:rPr lang="en-GB" i="1" dirty="0"/>
            </a:br>
            <a:r>
              <a:rPr lang="en-GB" dirty="0"/>
              <a:t>‘There were 3 candidates and I chose this one’</a:t>
            </a:r>
            <a:endParaRPr lang="en-GB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50E95A-5569-4C3F-B5E2-3C59C83DF4F3}"/>
              </a:ext>
            </a:extLst>
          </p:cNvPr>
          <p:cNvSpPr txBox="1"/>
          <p:nvPr/>
        </p:nvSpPr>
        <p:spPr>
          <a:xfrm>
            <a:off x="5239512" y="4618780"/>
            <a:ext cx="364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Apo </a:t>
            </a:r>
            <a:r>
              <a:rPr lang="en-GB" i="1" dirty="0" err="1"/>
              <a:t>salutadu</a:t>
            </a:r>
            <a:r>
              <a:rPr lang="en-GB" i="1" dirty="0"/>
              <a:t>*(a) </a:t>
            </a:r>
            <a:r>
              <a:rPr lang="en-GB" i="1" dirty="0" err="1"/>
              <a:t>custu</a:t>
            </a:r>
            <a:br>
              <a:rPr lang="en-GB" dirty="0"/>
            </a:br>
            <a:r>
              <a:rPr lang="en-GB" dirty="0"/>
              <a:t>‘I greeted this guy’ (often pejorative)</a:t>
            </a:r>
          </a:p>
        </p:txBody>
      </p:sp>
    </p:spTree>
    <p:extLst>
      <p:ext uri="{BB962C8B-B14F-4D97-AF65-F5344CB8AC3E}">
        <p14:creationId xmlns:p14="http://schemas.microsoft.com/office/powerpoint/2010/main" val="405507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23" y="243840"/>
            <a:ext cx="499872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Pronouns and bare determiners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9760" y="812800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	[</a:t>
            </a:r>
            <a:r>
              <a:rPr lang="en-GB" baseline="-25000" dirty="0"/>
              <a:t> DP</a:t>
            </a:r>
            <a:r>
              <a:rPr lang="en-GB" dirty="0"/>
              <a:t>   </a:t>
            </a:r>
            <a:r>
              <a:rPr lang="en-GB" b="1" dirty="0">
                <a:solidFill>
                  <a:srgbClr val="FF0000"/>
                </a:solidFill>
              </a:rPr>
              <a:t>D</a:t>
            </a:r>
            <a:r>
              <a:rPr lang="en-GB" b="1" dirty="0"/>
              <a:t>    </a:t>
            </a:r>
            <a:r>
              <a:rPr lang="en-GB" dirty="0"/>
              <a:t>]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22D7BD-419A-46BD-B272-9001AE401948}"/>
              </a:ext>
            </a:extLst>
          </p:cNvPr>
          <p:cNvGrpSpPr/>
          <p:nvPr/>
        </p:nvGrpSpPr>
        <p:grpSpPr>
          <a:xfrm>
            <a:off x="619759" y="2448165"/>
            <a:ext cx="3912883" cy="1229360"/>
            <a:chOff x="619759" y="2448165"/>
            <a:chExt cx="3912883" cy="1229360"/>
          </a:xfrm>
        </p:grpSpPr>
        <p:sp>
          <p:nvSpPr>
            <p:cNvPr id="4" name="TextBox 3"/>
            <p:cNvSpPr txBox="1"/>
            <p:nvPr/>
          </p:nvSpPr>
          <p:spPr>
            <a:xfrm>
              <a:off x="619759" y="2448165"/>
              <a:ext cx="375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2.	[</a:t>
              </a:r>
              <a:r>
                <a:rPr lang="en-GB" baseline="-25000" dirty="0"/>
                <a:t> DP</a:t>
              </a:r>
              <a:r>
                <a:rPr lang="en-GB" dirty="0"/>
                <a:t>   </a:t>
              </a:r>
              <a:r>
                <a:rPr lang="en-GB" b="1" dirty="0">
                  <a:solidFill>
                    <a:srgbClr val="FF0000"/>
                  </a:solidFill>
                </a:rPr>
                <a:t>D</a:t>
              </a:r>
              <a:r>
                <a:rPr lang="en-GB" b="1" dirty="0"/>
                <a:t>  </a:t>
              </a:r>
              <a:r>
                <a:rPr lang="en-GB" dirty="0"/>
                <a:t> [</a:t>
              </a:r>
              <a:r>
                <a:rPr lang="en-GB" baseline="-25000" dirty="0"/>
                <a:t>NP</a:t>
              </a:r>
              <a:r>
                <a:rPr lang="en-GB" dirty="0"/>
                <a:t> ... [</a:t>
              </a:r>
              <a:r>
                <a:rPr lang="en-GB" baseline="-25000" dirty="0"/>
                <a:t>N</a:t>
              </a:r>
              <a:r>
                <a:rPr lang="en-GB" baseline="30000" dirty="0"/>
                <a:t> </a:t>
              </a:r>
              <a:r>
                <a:rPr lang="en-GB" dirty="0"/>
                <a:t> Ø   ] … ] ]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653042" y="3017125"/>
              <a:ext cx="1879600" cy="660400"/>
            </a:xfrm>
            <a:prstGeom prst="wedgeRectCallout">
              <a:avLst>
                <a:gd name="adj1" fmla="val -20833"/>
                <a:gd name="adj2" fmla="val -8826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Contextually determined range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A98EDD5-303B-4360-97B5-6D36CD3C8851}"/>
              </a:ext>
            </a:extLst>
          </p:cNvPr>
          <p:cNvSpPr txBox="1"/>
          <p:nvPr/>
        </p:nvSpPr>
        <p:spPr>
          <a:xfrm>
            <a:off x="619759" y="4083530"/>
            <a:ext cx="375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	[</a:t>
            </a:r>
            <a:r>
              <a:rPr lang="en-GB" baseline="-25000" dirty="0"/>
              <a:t>DP</a:t>
            </a:r>
            <a:r>
              <a:rPr lang="en-GB" dirty="0"/>
              <a:t>  [</a:t>
            </a:r>
            <a:r>
              <a:rPr lang="en-GB" baseline="-25000" dirty="0"/>
              <a:t>D</a:t>
            </a:r>
            <a:r>
              <a:rPr lang="en-GB" dirty="0"/>
              <a:t> Ø ]  [</a:t>
            </a:r>
            <a:r>
              <a:rPr lang="en-GB" baseline="-25000" dirty="0"/>
              <a:t>NP</a:t>
            </a:r>
            <a:r>
              <a:rPr lang="en-GB" dirty="0"/>
              <a:t> ... </a:t>
            </a:r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b="1" baseline="-25000" dirty="0">
                <a:solidFill>
                  <a:srgbClr val="FF0000"/>
                </a:solidFill>
              </a:rPr>
              <a:t> PRON]</a:t>
            </a:r>
            <a:r>
              <a:rPr lang="en-GB" b="1" dirty="0"/>
              <a:t> </a:t>
            </a:r>
            <a:r>
              <a:rPr lang="en-GB" dirty="0"/>
              <a:t>… ] ]  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04F1DF-6520-41A2-A406-5977B535A45A}"/>
              </a:ext>
            </a:extLst>
          </p:cNvPr>
          <p:cNvGrpSpPr/>
          <p:nvPr/>
        </p:nvGrpSpPr>
        <p:grpSpPr>
          <a:xfrm>
            <a:off x="8604504" y="329184"/>
            <a:ext cx="1252728" cy="4123678"/>
            <a:chOff x="8604504" y="329184"/>
            <a:chExt cx="1252728" cy="412367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DF8168-2FFB-49AA-89B8-7D585E984378}"/>
                </a:ext>
              </a:extLst>
            </p:cNvPr>
            <p:cNvSpPr txBox="1"/>
            <p:nvPr/>
          </p:nvSpPr>
          <p:spPr>
            <a:xfrm>
              <a:off x="8604504" y="329184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‘Pronouns’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7DE177-1AEB-407D-8120-62D9C1D622C4}"/>
                </a:ext>
              </a:extLst>
            </p:cNvPr>
            <p:cNvSpPr txBox="1"/>
            <p:nvPr/>
          </p:nvSpPr>
          <p:spPr>
            <a:xfrm>
              <a:off x="8604504" y="812800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[−Animate]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54BE9C-74E7-4CF4-950E-6A1D04AA0916}"/>
                </a:ext>
              </a:extLst>
            </p:cNvPr>
            <p:cNvSpPr txBox="1"/>
            <p:nvPr/>
          </p:nvSpPr>
          <p:spPr>
            <a:xfrm>
              <a:off x="8604504" y="4077958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[+Animate]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55EAC3-5AF7-4279-A34E-2D450BA8F755}"/>
                </a:ext>
              </a:extLst>
            </p:cNvPr>
            <p:cNvSpPr txBox="1"/>
            <p:nvPr/>
          </p:nvSpPr>
          <p:spPr>
            <a:xfrm>
              <a:off x="8604504" y="2438791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[±Animate]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CE12A633-2C2C-4F83-938A-6F7CF87D6C9F}"/>
              </a:ext>
            </a:extLst>
          </p:cNvPr>
          <p:cNvSpPr txBox="1"/>
          <p:nvPr/>
        </p:nvSpPr>
        <p:spPr>
          <a:xfrm>
            <a:off x="6757416" y="4077958"/>
            <a:ext cx="16093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Accusative </a:t>
            </a:r>
            <a:r>
              <a:rPr lang="en-GB" i="1" dirty="0"/>
              <a:t>a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EF6C0C-6363-43BF-A5C5-F5276A17C576}"/>
              </a:ext>
            </a:extLst>
          </p:cNvPr>
          <p:cNvSpPr txBox="1"/>
          <p:nvPr/>
        </p:nvSpPr>
        <p:spPr>
          <a:xfrm>
            <a:off x="731520" y="2926080"/>
            <a:ext cx="1804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Items in this position can also take an overt 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6251B-85DC-4D39-8FB8-DEBB86F4F88B}"/>
              </a:ext>
            </a:extLst>
          </p:cNvPr>
          <p:cNvSpPr txBox="1"/>
          <p:nvPr/>
        </p:nvSpPr>
        <p:spPr>
          <a:xfrm>
            <a:off x="5925312" y="329184"/>
            <a:ext cx="2514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i="1" dirty="0" err="1"/>
              <a:t>Totu</a:t>
            </a:r>
            <a:r>
              <a:rPr lang="en-GB" i="1" dirty="0"/>
              <a:t> </a:t>
            </a:r>
            <a:r>
              <a:rPr lang="en-GB" dirty="0"/>
              <a:t>‘all’</a:t>
            </a:r>
            <a:endParaRPr lang="en-GB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2CB70-1394-40CB-AF5F-AE1C1BCB8DF1}"/>
              </a:ext>
            </a:extLst>
          </p:cNvPr>
          <p:cNvSpPr txBox="1"/>
          <p:nvPr/>
        </p:nvSpPr>
        <p:spPr>
          <a:xfrm>
            <a:off x="5166360" y="812800"/>
            <a:ext cx="3355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Apo </a:t>
            </a:r>
            <a:r>
              <a:rPr lang="en-GB" i="1" dirty="0" err="1"/>
              <a:t>lessu</a:t>
            </a:r>
            <a:r>
              <a:rPr lang="en-GB" i="1" dirty="0"/>
              <a:t> (*a) </a:t>
            </a:r>
            <a:r>
              <a:rPr lang="en-GB" i="1" dirty="0" err="1"/>
              <a:t>totu</a:t>
            </a:r>
            <a:br>
              <a:rPr lang="en-GB" i="1" dirty="0"/>
            </a:br>
            <a:r>
              <a:rPr lang="en-GB" i="1" dirty="0"/>
              <a:t>‘</a:t>
            </a:r>
            <a:r>
              <a:rPr lang="en-GB" dirty="0"/>
              <a:t>I read everything’</a:t>
            </a:r>
            <a:endParaRPr lang="en-GB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1B73D3-8EF2-45E8-B2F5-F12839D45239}"/>
              </a:ext>
            </a:extLst>
          </p:cNvPr>
          <p:cNvSpPr txBox="1"/>
          <p:nvPr/>
        </p:nvSpPr>
        <p:spPr>
          <a:xfrm>
            <a:off x="5239512" y="2352844"/>
            <a:ext cx="3520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Los apo </a:t>
            </a:r>
            <a:r>
              <a:rPr lang="en-GB" i="1" dirty="0" err="1"/>
              <a:t>lessos</a:t>
            </a:r>
            <a:r>
              <a:rPr lang="en-GB" i="1" dirty="0"/>
              <a:t>/</a:t>
            </a:r>
            <a:r>
              <a:rPr lang="en-GB" i="1" dirty="0" err="1"/>
              <a:t>salutados</a:t>
            </a:r>
            <a:r>
              <a:rPr lang="en-GB" i="1" dirty="0"/>
              <a:t> (*a) </a:t>
            </a:r>
            <a:r>
              <a:rPr lang="en-GB" i="1" dirty="0" err="1"/>
              <a:t>totu</a:t>
            </a:r>
            <a:br>
              <a:rPr lang="en-GB" dirty="0"/>
            </a:br>
            <a:r>
              <a:rPr lang="en-GB" dirty="0"/>
              <a:t>‘I read/greeted all of them’</a:t>
            </a:r>
            <a:endParaRPr lang="en-GB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50E95A-5569-4C3F-B5E2-3C59C83DF4F3}"/>
              </a:ext>
            </a:extLst>
          </p:cNvPr>
          <p:cNvSpPr txBox="1"/>
          <p:nvPr/>
        </p:nvSpPr>
        <p:spPr>
          <a:xfrm>
            <a:off x="5367143" y="4573956"/>
            <a:ext cx="364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Apo </a:t>
            </a:r>
            <a:r>
              <a:rPr lang="en-GB" i="1" dirty="0" err="1"/>
              <a:t>salutadu</a:t>
            </a:r>
            <a:r>
              <a:rPr lang="en-GB" i="1" dirty="0"/>
              <a:t>*(a) </a:t>
            </a:r>
            <a:r>
              <a:rPr lang="en-GB" i="1" dirty="0" err="1"/>
              <a:t>totu</a:t>
            </a:r>
            <a:br>
              <a:rPr lang="en-GB" dirty="0"/>
            </a:br>
            <a:r>
              <a:rPr lang="en-GB" dirty="0"/>
              <a:t>‘I greeted everybody’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DA0754-8893-408E-A6FF-07C9CE28E856}"/>
              </a:ext>
            </a:extLst>
          </p:cNvPr>
          <p:cNvSpPr txBox="1"/>
          <p:nvPr/>
        </p:nvSpPr>
        <p:spPr>
          <a:xfrm>
            <a:off x="10186416" y="329184"/>
            <a:ext cx="157276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Quantifier</a:t>
            </a:r>
            <a:br>
              <a:rPr lang="en-GB" dirty="0"/>
            </a:br>
            <a:r>
              <a:rPr lang="en-GB" dirty="0"/>
              <a:t>floating.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2A6D2F-06D1-455C-B491-29AE5416A6CA}"/>
              </a:ext>
            </a:extLst>
          </p:cNvPr>
          <p:cNvGrpSpPr/>
          <p:nvPr/>
        </p:nvGrpSpPr>
        <p:grpSpPr>
          <a:xfrm>
            <a:off x="5239512" y="1459131"/>
            <a:ext cx="3465961" cy="4191861"/>
            <a:chOff x="5239512" y="1459131"/>
            <a:chExt cx="3465961" cy="419186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B937CF3-C15A-46C7-8E8A-220397C8D415}"/>
                </a:ext>
              </a:extLst>
            </p:cNvPr>
            <p:cNvSpPr txBox="1"/>
            <p:nvPr/>
          </p:nvSpPr>
          <p:spPr>
            <a:xfrm>
              <a:off x="5239512" y="1459131"/>
              <a:ext cx="2615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Apo </a:t>
              </a:r>
              <a:r>
                <a:rPr lang="en-GB" i="1" dirty="0" err="1"/>
                <a:t>totu</a:t>
              </a:r>
              <a:r>
                <a:rPr lang="en-GB" i="1" dirty="0"/>
                <a:t> </a:t>
              </a:r>
              <a:r>
                <a:rPr lang="en-GB" i="1" dirty="0" err="1"/>
                <a:t>lessu</a:t>
              </a:r>
              <a:endParaRPr lang="en-GB" i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B3E2A50-83CA-4235-B6CD-AD1417334B55}"/>
                </a:ext>
              </a:extLst>
            </p:cNvPr>
            <p:cNvSpPr txBox="1"/>
            <p:nvPr/>
          </p:nvSpPr>
          <p:spPr>
            <a:xfrm>
              <a:off x="5239512" y="3485771"/>
              <a:ext cx="34659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Los apo </a:t>
              </a:r>
              <a:r>
                <a:rPr lang="en-GB" i="1" dirty="0" err="1"/>
                <a:t>totu</a:t>
              </a:r>
              <a:r>
                <a:rPr lang="en-GB" i="1" dirty="0"/>
                <a:t> </a:t>
              </a:r>
              <a:r>
                <a:rPr lang="en-GB" i="1" dirty="0" err="1"/>
                <a:t>lessos</a:t>
              </a:r>
              <a:r>
                <a:rPr lang="en-GB" i="1" dirty="0"/>
                <a:t>/</a:t>
              </a:r>
              <a:r>
                <a:rPr lang="en-GB" i="1" dirty="0" err="1"/>
                <a:t>salutados</a:t>
              </a:r>
              <a:endParaRPr lang="en-GB" i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AD1B40-7826-4181-8270-490C533A00E5}"/>
                </a:ext>
              </a:extLst>
            </p:cNvPr>
            <p:cNvSpPr txBox="1"/>
            <p:nvPr/>
          </p:nvSpPr>
          <p:spPr>
            <a:xfrm>
              <a:off x="5367143" y="5273195"/>
              <a:ext cx="2569464" cy="377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*Apo (a) </a:t>
              </a:r>
              <a:r>
                <a:rPr lang="en-GB" i="1" dirty="0" err="1"/>
                <a:t>totu</a:t>
              </a:r>
              <a:r>
                <a:rPr lang="en-GB" i="1" dirty="0"/>
                <a:t> </a:t>
              </a:r>
              <a:r>
                <a:rPr lang="en-GB" i="1" dirty="0" err="1"/>
                <a:t>salutadu</a:t>
              </a:r>
              <a:endParaRPr lang="en-GB" i="1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B6FA746-489C-40CF-BF44-3BDFEC648566}"/>
              </a:ext>
            </a:extLst>
          </p:cNvPr>
          <p:cNvSpPr txBox="1"/>
          <p:nvPr/>
        </p:nvSpPr>
        <p:spPr>
          <a:xfrm>
            <a:off x="5239512" y="3017125"/>
            <a:ext cx="537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Apo </a:t>
            </a:r>
            <a:r>
              <a:rPr lang="en-GB" i="1" dirty="0" err="1"/>
              <a:t>salutadu</a:t>
            </a:r>
            <a:r>
              <a:rPr lang="en-GB" i="1" dirty="0"/>
              <a:t> </a:t>
            </a:r>
            <a:r>
              <a:rPr lang="en-GB" dirty="0"/>
              <a:t>[</a:t>
            </a:r>
            <a:r>
              <a:rPr lang="en-GB" baseline="-25000" dirty="0"/>
              <a:t>DP</a:t>
            </a:r>
            <a:r>
              <a:rPr lang="en-GB" dirty="0"/>
              <a:t> </a:t>
            </a:r>
            <a:r>
              <a:rPr lang="en-GB" i="1" dirty="0"/>
              <a:t> </a:t>
            </a:r>
            <a:r>
              <a:rPr lang="en-GB" i="1" dirty="0" err="1"/>
              <a:t>totu</a:t>
            </a:r>
            <a:r>
              <a:rPr lang="en-GB" i="1" dirty="0"/>
              <a:t>  </a:t>
            </a:r>
            <a:r>
              <a:rPr lang="en-GB" dirty="0"/>
              <a:t>[</a:t>
            </a:r>
            <a:r>
              <a:rPr lang="en-GB" baseline="-25000" dirty="0"/>
              <a:t>DP</a:t>
            </a:r>
            <a:r>
              <a:rPr lang="en-GB" i="1" dirty="0"/>
              <a:t>  </a:t>
            </a:r>
            <a:r>
              <a:rPr lang="en-GB" i="1" dirty="0" err="1"/>
              <a:t>sos</a:t>
            </a:r>
            <a:r>
              <a:rPr lang="en-GB" i="1" dirty="0"/>
              <a:t> </a:t>
            </a:r>
            <a:r>
              <a:rPr lang="en-GB" i="1" dirty="0" err="1"/>
              <a:t>òspites</a:t>
            </a:r>
            <a:r>
              <a:rPr lang="en-GB" i="1" dirty="0"/>
              <a:t> </a:t>
            </a:r>
            <a:r>
              <a:rPr lang="en-GB" dirty="0"/>
              <a:t>]]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93B225-DC1F-4351-90AC-830FAD80A958}"/>
              </a:ext>
            </a:extLst>
          </p:cNvPr>
          <p:cNvSpPr txBox="1"/>
          <p:nvPr/>
        </p:nvSpPr>
        <p:spPr>
          <a:xfrm>
            <a:off x="10186416" y="975515"/>
            <a:ext cx="157276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3478"/>
                </a:solidFill>
              </a:rPr>
              <a:t>Only possible when </a:t>
            </a:r>
            <a:r>
              <a:rPr lang="en-GB" i="1" dirty="0" err="1">
                <a:solidFill>
                  <a:srgbClr val="003478"/>
                </a:solidFill>
              </a:rPr>
              <a:t>totu</a:t>
            </a:r>
            <a:r>
              <a:rPr lang="en-GB" dirty="0">
                <a:solidFill>
                  <a:srgbClr val="003478"/>
                </a:solidFill>
              </a:rPr>
              <a:t> = 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46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  <p:bldP spid="24" grpId="0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23" y="243840"/>
            <a:ext cx="499872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Pronouns and bare determiners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9760" y="812800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	[</a:t>
            </a:r>
            <a:r>
              <a:rPr lang="en-GB" baseline="-25000" dirty="0"/>
              <a:t> DP</a:t>
            </a:r>
            <a:r>
              <a:rPr lang="en-GB" dirty="0"/>
              <a:t>   </a:t>
            </a:r>
            <a:r>
              <a:rPr lang="en-GB" b="1" dirty="0">
                <a:solidFill>
                  <a:srgbClr val="FF0000"/>
                </a:solidFill>
              </a:rPr>
              <a:t>D</a:t>
            </a:r>
            <a:r>
              <a:rPr lang="en-GB" b="1" dirty="0"/>
              <a:t>    </a:t>
            </a:r>
            <a:r>
              <a:rPr lang="en-GB" dirty="0"/>
              <a:t>]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22D7BD-419A-46BD-B272-9001AE401948}"/>
              </a:ext>
            </a:extLst>
          </p:cNvPr>
          <p:cNvGrpSpPr/>
          <p:nvPr/>
        </p:nvGrpSpPr>
        <p:grpSpPr>
          <a:xfrm>
            <a:off x="619759" y="2448165"/>
            <a:ext cx="3912883" cy="1229360"/>
            <a:chOff x="619759" y="2448165"/>
            <a:chExt cx="3912883" cy="1229360"/>
          </a:xfrm>
        </p:grpSpPr>
        <p:sp>
          <p:nvSpPr>
            <p:cNvPr id="4" name="TextBox 3"/>
            <p:cNvSpPr txBox="1"/>
            <p:nvPr/>
          </p:nvSpPr>
          <p:spPr>
            <a:xfrm>
              <a:off x="619759" y="2448165"/>
              <a:ext cx="375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2.	[</a:t>
              </a:r>
              <a:r>
                <a:rPr lang="en-GB" baseline="-25000" dirty="0"/>
                <a:t> DP</a:t>
              </a:r>
              <a:r>
                <a:rPr lang="en-GB" dirty="0"/>
                <a:t>   </a:t>
              </a:r>
              <a:r>
                <a:rPr lang="en-GB" b="1" dirty="0">
                  <a:solidFill>
                    <a:srgbClr val="FF0000"/>
                  </a:solidFill>
                </a:rPr>
                <a:t>D</a:t>
              </a:r>
              <a:r>
                <a:rPr lang="en-GB" b="1" dirty="0"/>
                <a:t>  </a:t>
              </a:r>
              <a:r>
                <a:rPr lang="en-GB" dirty="0"/>
                <a:t> [</a:t>
              </a:r>
              <a:r>
                <a:rPr lang="en-GB" baseline="-25000" dirty="0"/>
                <a:t>NP</a:t>
              </a:r>
              <a:r>
                <a:rPr lang="en-GB" dirty="0"/>
                <a:t> ... [</a:t>
              </a:r>
              <a:r>
                <a:rPr lang="en-GB" baseline="-25000" dirty="0"/>
                <a:t>N</a:t>
              </a:r>
              <a:r>
                <a:rPr lang="en-GB" baseline="30000" dirty="0"/>
                <a:t> </a:t>
              </a:r>
              <a:r>
                <a:rPr lang="en-GB" dirty="0"/>
                <a:t> Ø   ] … ] ]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653042" y="3017125"/>
              <a:ext cx="1879600" cy="660400"/>
            </a:xfrm>
            <a:prstGeom prst="wedgeRectCallout">
              <a:avLst>
                <a:gd name="adj1" fmla="val -20833"/>
                <a:gd name="adj2" fmla="val -8826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Contextually determined range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A98EDD5-303B-4360-97B5-6D36CD3C8851}"/>
              </a:ext>
            </a:extLst>
          </p:cNvPr>
          <p:cNvSpPr txBox="1"/>
          <p:nvPr/>
        </p:nvSpPr>
        <p:spPr>
          <a:xfrm>
            <a:off x="619759" y="4083530"/>
            <a:ext cx="375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	[</a:t>
            </a:r>
            <a:r>
              <a:rPr lang="en-GB" baseline="-25000" dirty="0"/>
              <a:t>DP</a:t>
            </a:r>
            <a:r>
              <a:rPr lang="en-GB" dirty="0"/>
              <a:t>  [</a:t>
            </a:r>
            <a:r>
              <a:rPr lang="en-GB" baseline="-25000" dirty="0"/>
              <a:t>D</a:t>
            </a:r>
            <a:r>
              <a:rPr lang="en-GB" dirty="0"/>
              <a:t> Ø ]  [</a:t>
            </a:r>
            <a:r>
              <a:rPr lang="en-GB" baseline="-25000" dirty="0"/>
              <a:t>NP</a:t>
            </a:r>
            <a:r>
              <a:rPr lang="en-GB" dirty="0"/>
              <a:t> ... </a:t>
            </a:r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b="1" baseline="-25000" dirty="0">
                <a:solidFill>
                  <a:srgbClr val="FF0000"/>
                </a:solidFill>
              </a:rPr>
              <a:t>[PRON]</a:t>
            </a:r>
            <a:r>
              <a:rPr lang="en-GB" b="1" dirty="0"/>
              <a:t> </a:t>
            </a:r>
            <a:r>
              <a:rPr lang="en-GB" dirty="0"/>
              <a:t>… ] ]  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04F1DF-6520-41A2-A406-5977B535A45A}"/>
              </a:ext>
            </a:extLst>
          </p:cNvPr>
          <p:cNvGrpSpPr/>
          <p:nvPr/>
        </p:nvGrpSpPr>
        <p:grpSpPr>
          <a:xfrm>
            <a:off x="8604504" y="329184"/>
            <a:ext cx="1252728" cy="4123678"/>
            <a:chOff x="8604504" y="329184"/>
            <a:chExt cx="1252728" cy="412367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DF8168-2FFB-49AA-89B8-7D585E984378}"/>
                </a:ext>
              </a:extLst>
            </p:cNvPr>
            <p:cNvSpPr txBox="1"/>
            <p:nvPr/>
          </p:nvSpPr>
          <p:spPr>
            <a:xfrm>
              <a:off x="8604504" y="329184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‘Pronouns’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7DE177-1AEB-407D-8120-62D9C1D622C4}"/>
                </a:ext>
              </a:extLst>
            </p:cNvPr>
            <p:cNvSpPr txBox="1"/>
            <p:nvPr/>
          </p:nvSpPr>
          <p:spPr>
            <a:xfrm>
              <a:off x="8604504" y="812800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[−Animate]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54BE9C-74E7-4CF4-950E-6A1D04AA0916}"/>
                </a:ext>
              </a:extLst>
            </p:cNvPr>
            <p:cNvSpPr txBox="1"/>
            <p:nvPr/>
          </p:nvSpPr>
          <p:spPr>
            <a:xfrm>
              <a:off x="8604504" y="4077958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[+Animate]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55EAC3-5AF7-4279-A34E-2D450BA8F755}"/>
                </a:ext>
              </a:extLst>
            </p:cNvPr>
            <p:cNvSpPr txBox="1"/>
            <p:nvPr/>
          </p:nvSpPr>
          <p:spPr>
            <a:xfrm>
              <a:off x="8604504" y="2438791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[±Animate]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CE12A633-2C2C-4F83-938A-6F7CF87D6C9F}"/>
              </a:ext>
            </a:extLst>
          </p:cNvPr>
          <p:cNvSpPr txBox="1"/>
          <p:nvPr/>
        </p:nvSpPr>
        <p:spPr>
          <a:xfrm>
            <a:off x="6757416" y="4077958"/>
            <a:ext cx="16093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Accusative </a:t>
            </a:r>
            <a:r>
              <a:rPr lang="en-GB" i="1" dirty="0"/>
              <a:t>a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EF6C0C-6363-43BF-A5C5-F5276A17C576}"/>
              </a:ext>
            </a:extLst>
          </p:cNvPr>
          <p:cNvSpPr txBox="1"/>
          <p:nvPr/>
        </p:nvSpPr>
        <p:spPr>
          <a:xfrm>
            <a:off x="731520" y="2926080"/>
            <a:ext cx="1804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Items in this position can also take an overt 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6251B-85DC-4D39-8FB8-DEBB86F4F88B}"/>
              </a:ext>
            </a:extLst>
          </p:cNvPr>
          <p:cNvSpPr txBox="1"/>
          <p:nvPr/>
        </p:nvSpPr>
        <p:spPr>
          <a:xfrm>
            <a:off x="5925312" y="329184"/>
            <a:ext cx="2514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WH- interrogatives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2CB70-1394-40CB-AF5F-AE1C1BCB8DF1}"/>
              </a:ext>
            </a:extLst>
          </p:cNvPr>
          <p:cNvSpPr txBox="1"/>
          <p:nvPr/>
        </p:nvSpPr>
        <p:spPr>
          <a:xfrm>
            <a:off x="5084064" y="812800"/>
            <a:ext cx="3355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(*A) </a:t>
            </a:r>
            <a:r>
              <a:rPr lang="en-GB" i="1" dirty="0" err="1"/>
              <a:t>ite</a:t>
            </a:r>
            <a:r>
              <a:rPr lang="en-GB" i="1" dirty="0"/>
              <a:t> as </a:t>
            </a:r>
            <a:r>
              <a:rPr lang="en-GB" i="1" dirty="0" err="1"/>
              <a:t>lessu</a:t>
            </a:r>
            <a:r>
              <a:rPr lang="en-GB" i="1" dirty="0"/>
              <a:t>?</a:t>
            </a:r>
            <a:br>
              <a:rPr lang="en-GB" i="1" dirty="0"/>
            </a:br>
            <a:r>
              <a:rPr lang="en-GB" i="1" dirty="0"/>
              <a:t>‘</a:t>
            </a:r>
            <a:r>
              <a:rPr lang="en-GB" dirty="0"/>
              <a:t>What have you read?’</a:t>
            </a:r>
            <a:endParaRPr lang="en-GB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1B73D3-8EF2-45E8-B2F5-F12839D45239}"/>
              </a:ext>
            </a:extLst>
          </p:cNvPr>
          <p:cNvSpPr txBox="1"/>
          <p:nvPr/>
        </p:nvSpPr>
        <p:spPr>
          <a:xfrm>
            <a:off x="5239512" y="2256844"/>
            <a:ext cx="3520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Ite</a:t>
            </a:r>
            <a:r>
              <a:rPr lang="en-GB" dirty="0"/>
              <a:t> </a:t>
            </a:r>
            <a:r>
              <a:rPr lang="en-GB" i="1" dirty="0" err="1"/>
              <a:t>libru</a:t>
            </a:r>
            <a:r>
              <a:rPr lang="en-GB" i="1" dirty="0"/>
              <a:t> </a:t>
            </a:r>
            <a:r>
              <a:rPr lang="en-GB" i="1" dirty="0" err="1"/>
              <a:t>cheres</a:t>
            </a:r>
            <a:r>
              <a:rPr lang="en-GB" i="1" dirty="0"/>
              <a:t> </a:t>
            </a:r>
            <a:r>
              <a:rPr lang="en-GB" i="1" dirty="0" err="1"/>
              <a:t>leghere</a:t>
            </a:r>
            <a:r>
              <a:rPr lang="en-GB" i="1" dirty="0"/>
              <a:t>?</a:t>
            </a:r>
            <a:br>
              <a:rPr lang="en-GB" i="1" dirty="0"/>
            </a:br>
            <a:r>
              <a:rPr lang="en-GB" dirty="0"/>
              <a:t>‘What book do you want to read?’</a:t>
            </a:r>
            <a:br>
              <a:rPr lang="en-GB" dirty="0"/>
            </a:br>
            <a:r>
              <a:rPr lang="en-GB" i="1" dirty="0" err="1"/>
              <a:t>Ite</a:t>
            </a:r>
            <a:r>
              <a:rPr lang="en-GB" i="1" dirty="0"/>
              <a:t> </a:t>
            </a:r>
            <a:r>
              <a:rPr lang="en-GB" i="1" dirty="0" err="1"/>
              <a:t>dutore</a:t>
            </a:r>
            <a:r>
              <a:rPr lang="en-GB" i="1" dirty="0"/>
              <a:t> as </a:t>
            </a:r>
            <a:r>
              <a:rPr lang="en-GB" i="1" dirty="0" err="1"/>
              <a:t>vistu</a:t>
            </a:r>
            <a:r>
              <a:rPr lang="en-GB" i="1" dirty="0"/>
              <a:t>?</a:t>
            </a:r>
            <a:br>
              <a:rPr lang="en-GB" i="1" dirty="0"/>
            </a:br>
            <a:r>
              <a:rPr lang="en-GB" dirty="0"/>
              <a:t>‘What doctor did you see?’</a:t>
            </a:r>
            <a:endParaRPr lang="en-GB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50E95A-5569-4C3F-B5E2-3C59C83DF4F3}"/>
              </a:ext>
            </a:extLst>
          </p:cNvPr>
          <p:cNvSpPr txBox="1"/>
          <p:nvPr/>
        </p:nvSpPr>
        <p:spPr>
          <a:xfrm>
            <a:off x="5367143" y="4573956"/>
            <a:ext cx="364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 </a:t>
            </a:r>
            <a:r>
              <a:rPr lang="en-GB" i="1" dirty="0" err="1"/>
              <a:t>chie</a:t>
            </a:r>
            <a:r>
              <a:rPr lang="en-GB" i="1" dirty="0"/>
              <a:t> as </a:t>
            </a:r>
            <a:r>
              <a:rPr lang="en-GB" i="1" dirty="0" err="1"/>
              <a:t>salutadu</a:t>
            </a:r>
            <a:r>
              <a:rPr lang="en-GB" i="1" dirty="0"/>
              <a:t>?</a:t>
            </a:r>
            <a:br>
              <a:rPr lang="en-GB" dirty="0"/>
            </a:br>
            <a:r>
              <a:rPr lang="en-GB" dirty="0"/>
              <a:t>‘Who did you greet?’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5201E8-A774-470A-A9D6-934773B3ED03}"/>
              </a:ext>
            </a:extLst>
          </p:cNvPr>
          <p:cNvSpPr txBox="1"/>
          <p:nvPr/>
        </p:nvSpPr>
        <p:spPr>
          <a:xfrm>
            <a:off x="8366760" y="3372297"/>
            <a:ext cx="333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Cale as </a:t>
            </a:r>
            <a:r>
              <a:rPr lang="en-GB" i="1" dirty="0" err="1"/>
              <a:t>lessu</a:t>
            </a:r>
            <a:r>
              <a:rPr lang="en-GB" i="1" dirty="0"/>
              <a:t>/</a:t>
            </a:r>
            <a:r>
              <a:rPr lang="en-GB" i="1" dirty="0" err="1"/>
              <a:t>salutadu</a:t>
            </a:r>
            <a:r>
              <a:rPr lang="en-GB" i="1" dirty="0"/>
              <a:t>?</a:t>
            </a:r>
            <a:br>
              <a:rPr lang="en-GB" dirty="0"/>
            </a:br>
            <a:r>
              <a:rPr lang="en-GB" dirty="0"/>
              <a:t>‘Which (one) did you read/greet?</a:t>
            </a:r>
            <a:endParaRPr lang="en-GB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38328B-84E9-41F1-83C5-EADF85E0E6D0}"/>
              </a:ext>
            </a:extLst>
          </p:cNvPr>
          <p:cNvSpPr txBox="1"/>
          <p:nvPr/>
        </p:nvSpPr>
        <p:spPr>
          <a:xfrm>
            <a:off x="8439912" y="4573956"/>
            <a:ext cx="333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*A </a:t>
            </a:r>
            <a:r>
              <a:rPr lang="en-GB" i="1" dirty="0" err="1"/>
              <a:t>cale</a:t>
            </a:r>
            <a:r>
              <a:rPr lang="en-GB" i="1" dirty="0"/>
              <a:t> as </a:t>
            </a:r>
            <a:r>
              <a:rPr lang="en-GB" i="1" dirty="0" err="1"/>
              <a:t>salutadu</a:t>
            </a:r>
            <a:r>
              <a:rPr lang="en-GB" i="1" dirty="0"/>
              <a:t>?</a:t>
            </a:r>
            <a:br>
              <a:rPr lang="en-GB" dirty="0"/>
            </a:br>
            <a:r>
              <a:rPr lang="en-GB" dirty="0"/>
              <a:t>‘Which (one) did you greet?</a:t>
            </a:r>
            <a:endParaRPr lang="en-GB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0B9F7-08BC-47A7-9D6D-2A36550776CB}"/>
              </a:ext>
            </a:extLst>
          </p:cNvPr>
          <p:cNvSpPr txBox="1"/>
          <p:nvPr/>
        </p:nvSpPr>
        <p:spPr>
          <a:xfrm>
            <a:off x="5239512" y="3414859"/>
            <a:ext cx="275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Cale </a:t>
            </a:r>
            <a:r>
              <a:rPr lang="en-GB" i="1" dirty="0" err="1"/>
              <a:t>libru</a:t>
            </a:r>
            <a:r>
              <a:rPr lang="en-GB" i="1" dirty="0"/>
              <a:t> /</a:t>
            </a:r>
            <a:r>
              <a:rPr lang="en-GB" i="1" dirty="0" err="1"/>
              <a:t>dutore</a:t>
            </a:r>
            <a:r>
              <a:rPr lang="en-GB" i="1" dirty="0"/>
              <a:t> …</a:t>
            </a:r>
          </a:p>
          <a:p>
            <a:r>
              <a:rPr lang="en-GB" dirty="0"/>
              <a:t>‘Which book / doctor …’</a:t>
            </a:r>
          </a:p>
        </p:txBody>
      </p:sp>
    </p:spTree>
    <p:extLst>
      <p:ext uri="{BB962C8B-B14F-4D97-AF65-F5344CB8AC3E}">
        <p14:creationId xmlns:p14="http://schemas.microsoft.com/office/powerpoint/2010/main" val="371316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4" grpId="0"/>
      <p:bldP spid="25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23" y="243840"/>
            <a:ext cx="499872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Pronouns and bare determiners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9760" y="812800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	[</a:t>
            </a:r>
            <a:r>
              <a:rPr lang="en-GB" baseline="-25000" dirty="0"/>
              <a:t> DP</a:t>
            </a:r>
            <a:r>
              <a:rPr lang="en-GB" dirty="0"/>
              <a:t>   </a:t>
            </a:r>
            <a:r>
              <a:rPr lang="en-GB" b="1" dirty="0">
                <a:solidFill>
                  <a:srgbClr val="FF0000"/>
                </a:solidFill>
              </a:rPr>
              <a:t>D</a:t>
            </a:r>
            <a:r>
              <a:rPr lang="en-GB" b="1" dirty="0"/>
              <a:t>    </a:t>
            </a:r>
            <a:r>
              <a:rPr lang="en-GB" dirty="0"/>
              <a:t>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759" y="2448165"/>
            <a:ext cx="375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	[</a:t>
            </a:r>
            <a:r>
              <a:rPr lang="en-GB" baseline="-25000" dirty="0"/>
              <a:t> DP</a:t>
            </a:r>
            <a:r>
              <a:rPr lang="en-GB" dirty="0"/>
              <a:t>   </a:t>
            </a:r>
            <a:r>
              <a:rPr lang="en-GB" b="1" dirty="0">
                <a:solidFill>
                  <a:srgbClr val="FF0000"/>
                </a:solidFill>
              </a:rPr>
              <a:t>D</a:t>
            </a:r>
            <a:r>
              <a:rPr lang="en-GB" b="1" dirty="0"/>
              <a:t>  </a:t>
            </a:r>
            <a:r>
              <a:rPr lang="en-GB" dirty="0"/>
              <a:t> [</a:t>
            </a:r>
            <a:r>
              <a:rPr lang="en-GB" baseline="-25000" dirty="0"/>
              <a:t>NP</a:t>
            </a:r>
            <a:r>
              <a:rPr lang="en-GB" dirty="0"/>
              <a:t> ... [</a:t>
            </a:r>
            <a:r>
              <a:rPr lang="en-GB" baseline="-25000" dirty="0"/>
              <a:t>N</a:t>
            </a:r>
            <a:r>
              <a:rPr lang="en-GB" baseline="30000" dirty="0"/>
              <a:t> </a:t>
            </a:r>
            <a:r>
              <a:rPr lang="en-GB" dirty="0"/>
              <a:t> Ø   ] … ] 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98EDD5-303B-4360-97B5-6D36CD3C8851}"/>
              </a:ext>
            </a:extLst>
          </p:cNvPr>
          <p:cNvSpPr txBox="1"/>
          <p:nvPr/>
        </p:nvSpPr>
        <p:spPr>
          <a:xfrm>
            <a:off x="619759" y="4083530"/>
            <a:ext cx="368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	[</a:t>
            </a:r>
            <a:r>
              <a:rPr lang="en-GB" baseline="-25000" dirty="0"/>
              <a:t>DP</a:t>
            </a:r>
            <a:r>
              <a:rPr lang="en-GB" dirty="0"/>
              <a:t>  [</a:t>
            </a:r>
            <a:r>
              <a:rPr lang="en-GB" baseline="-25000" dirty="0"/>
              <a:t>D</a:t>
            </a:r>
            <a:r>
              <a:rPr lang="en-GB" dirty="0"/>
              <a:t> Ø ]  [</a:t>
            </a:r>
            <a:r>
              <a:rPr lang="en-GB" baseline="-25000" dirty="0"/>
              <a:t>NP</a:t>
            </a:r>
            <a:r>
              <a:rPr lang="en-GB" dirty="0"/>
              <a:t> ... </a:t>
            </a:r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b="1" baseline="-25000" dirty="0">
                <a:solidFill>
                  <a:srgbClr val="FF0000"/>
                </a:solidFill>
              </a:rPr>
              <a:t>[PRON]</a:t>
            </a:r>
            <a:r>
              <a:rPr lang="en-GB" b="1" dirty="0"/>
              <a:t> </a:t>
            </a:r>
            <a:r>
              <a:rPr lang="en-GB" dirty="0"/>
              <a:t>… ] ]  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04F1DF-6520-41A2-A406-5977B535A45A}"/>
              </a:ext>
            </a:extLst>
          </p:cNvPr>
          <p:cNvGrpSpPr/>
          <p:nvPr/>
        </p:nvGrpSpPr>
        <p:grpSpPr>
          <a:xfrm>
            <a:off x="8604504" y="329184"/>
            <a:ext cx="1252728" cy="4123678"/>
            <a:chOff x="8604504" y="329184"/>
            <a:chExt cx="1252728" cy="412367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DF8168-2FFB-49AA-89B8-7D585E984378}"/>
                </a:ext>
              </a:extLst>
            </p:cNvPr>
            <p:cNvSpPr txBox="1"/>
            <p:nvPr/>
          </p:nvSpPr>
          <p:spPr>
            <a:xfrm>
              <a:off x="8604504" y="329184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‘Pronouns’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7DE177-1AEB-407D-8120-62D9C1D622C4}"/>
                </a:ext>
              </a:extLst>
            </p:cNvPr>
            <p:cNvSpPr txBox="1"/>
            <p:nvPr/>
          </p:nvSpPr>
          <p:spPr>
            <a:xfrm>
              <a:off x="8604504" y="812800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[−Animate]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54BE9C-74E7-4CF4-950E-6A1D04AA0916}"/>
                </a:ext>
              </a:extLst>
            </p:cNvPr>
            <p:cNvSpPr txBox="1"/>
            <p:nvPr/>
          </p:nvSpPr>
          <p:spPr>
            <a:xfrm>
              <a:off x="8604504" y="4077958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[+Animate]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55EAC3-5AF7-4279-A34E-2D450BA8F755}"/>
                </a:ext>
              </a:extLst>
            </p:cNvPr>
            <p:cNvSpPr txBox="1"/>
            <p:nvPr/>
          </p:nvSpPr>
          <p:spPr>
            <a:xfrm>
              <a:off x="8604504" y="2438791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[±Animate]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CE12A633-2C2C-4F83-938A-6F7CF87D6C9F}"/>
              </a:ext>
            </a:extLst>
          </p:cNvPr>
          <p:cNvSpPr txBox="1"/>
          <p:nvPr/>
        </p:nvSpPr>
        <p:spPr>
          <a:xfrm>
            <a:off x="6757416" y="4077958"/>
            <a:ext cx="16093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Accusative </a:t>
            </a:r>
            <a:r>
              <a:rPr lang="en-GB" i="1" dirty="0"/>
              <a:t>a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DB26148-1B56-47A9-9617-B4AF07DFD23B}"/>
              </a:ext>
            </a:extLst>
          </p:cNvPr>
          <p:cNvGrpSpPr/>
          <p:nvPr/>
        </p:nvGrpSpPr>
        <p:grpSpPr>
          <a:xfrm>
            <a:off x="731520" y="2926080"/>
            <a:ext cx="3801122" cy="923330"/>
            <a:chOff x="731520" y="2926080"/>
            <a:chExt cx="3801122" cy="923330"/>
          </a:xfrm>
        </p:grpSpPr>
        <p:sp>
          <p:nvSpPr>
            <p:cNvPr id="5" name="Rectangular Callout 4"/>
            <p:cNvSpPr/>
            <p:nvPr/>
          </p:nvSpPr>
          <p:spPr>
            <a:xfrm>
              <a:off x="2653042" y="3017125"/>
              <a:ext cx="1879600" cy="660400"/>
            </a:xfrm>
            <a:prstGeom prst="wedgeRectCallout">
              <a:avLst>
                <a:gd name="adj1" fmla="val -20833"/>
                <a:gd name="adj2" fmla="val -8826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Contextually determined range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2EF6C0C-6363-43BF-A5C5-F5276A17C576}"/>
                </a:ext>
              </a:extLst>
            </p:cNvPr>
            <p:cNvSpPr txBox="1"/>
            <p:nvPr/>
          </p:nvSpPr>
          <p:spPr>
            <a:xfrm>
              <a:off x="731520" y="2926080"/>
              <a:ext cx="18044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Items in this position can also take an overt N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C96251B-85DC-4D39-8FB8-DEBB86F4F88B}"/>
              </a:ext>
            </a:extLst>
          </p:cNvPr>
          <p:cNvSpPr txBox="1"/>
          <p:nvPr/>
        </p:nvSpPr>
        <p:spPr>
          <a:xfrm>
            <a:off x="5925312" y="329184"/>
            <a:ext cx="2514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Quantified pronouns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1B73D3-8EF2-45E8-B2F5-F12839D45239}"/>
              </a:ext>
            </a:extLst>
          </p:cNvPr>
          <p:cNvSpPr txBox="1"/>
          <p:nvPr/>
        </p:nvSpPr>
        <p:spPr>
          <a:xfrm>
            <a:off x="5239512" y="2438791"/>
            <a:ext cx="3520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Apo </a:t>
            </a:r>
            <a:r>
              <a:rPr lang="en-GB" i="1" dirty="0" err="1"/>
              <a:t>metas</a:t>
            </a:r>
            <a:r>
              <a:rPr lang="en-GB" i="1" dirty="0"/>
              <a:t> </a:t>
            </a:r>
            <a:r>
              <a:rPr lang="en-GB" i="1" dirty="0" err="1"/>
              <a:t>pinnas</a:t>
            </a:r>
            <a:r>
              <a:rPr lang="en-GB" i="1" dirty="0"/>
              <a:t>,</a:t>
            </a:r>
          </a:p>
          <a:p>
            <a:r>
              <a:rPr lang="en-GB" i="1" dirty="0"/>
              <a:t>… ma (</a:t>
            </a:r>
            <a:r>
              <a:rPr lang="en-GB" i="1" dirty="0" err="1"/>
              <a:t>nde</a:t>
            </a:r>
            <a:r>
              <a:rPr lang="en-GB" i="1" dirty="0"/>
              <a:t>) apo </a:t>
            </a:r>
            <a:r>
              <a:rPr lang="en-GB" i="1" dirty="0" err="1"/>
              <a:t>segadu</a:t>
            </a:r>
            <a:r>
              <a:rPr lang="en-GB" i="1" dirty="0"/>
              <a:t> </a:t>
            </a:r>
            <a:r>
              <a:rPr lang="en-GB" i="1" dirty="0" err="1"/>
              <a:t>carcuna</a:t>
            </a:r>
            <a:br>
              <a:rPr lang="en-GB" i="1" dirty="0"/>
            </a:br>
            <a:r>
              <a:rPr lang="en-GB" i="1" dirty="0"/>
              <a:t>… ma apo </a:t>
            </a:r>
            <a:r>
              <a:rPr lang="en-GB" i="1" dirty="0" err="1"/>
              <a:t>segadu</a:t>
            </a:r>
            <a:r>
              <a:rPr lang="en-GB" i="1" dirty="0"/>
              <a:t> </a:t>
            </a:r>
            <a:r>
              <a:rPr lang="en-GB" i="1" dirty="0" err="1"/>
              <a:t>donzuna</a:t>
            </a:r>
            <a:endParaRPr lang="en-GB" i="1" dirty="0"/>
          </a:p>
          <a:p>
            <a:r>
              <a:rPr lang="en-GB" dirty="0"/>
              <a:t>‘I have many pens but I broke </a:t>
            </a:r>
          </a:p>
          <a:p>
            <a:r>
              <a:rPr lang="en-GB" dirty="0"/>
              <a:t>some/all of them’</a:t>
            </a:r>
            <a:endParaRPr lang="en-GB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50E95A-5569-4C3F-B5E2-3C59C83DF4F3}"/>
              </a:ext>
            </a:extLst>
          </p:cNvPr>
          <p:cNvSpPr txBox="1"/>
          <p:nvPr/>
        </p:nvSpPr>
        <p:spPr>
          <a:xfrm>
            <a:off x="5367143" y="4573956"/>
            <a:ext cx="364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Apo </a:t>
            </a:r>
            <a:r>
              <a:rPr lang="en-GB" i="1" dirty="0" err="1"/>
              <a:t>bistu</a:t>
            </a:r>
            <a:r>
              <a:rPr lang="en-GB" i="1" dirty="0"/>
              <a:t> a </a:t>
            </a:r>
            <a:r>
              <a:rPr lang="en-GB" i="1" dirty="0" err="1"/>
              <a:t>carcunu</a:t>
            </a:r>
            <a:r>
              <a:rPr lang="en-GB" i="1" dirty="0"/>
              <a:t>/</a:t>
            </a:r>
            <a:r>
              <a:rPr lang="en-GB" i="1" dirty="0" err="1"/>
              <a:t>donzunu</a:t>
            </a:r>
            <a:endParaRPr lang="en-GB" i="1" dirty="0"/>
          </a:p>
          <a:p>
            <a:r>
              <a:rPr lang="en-GB" dirty="0"/>
              <a:t>‘I saw somebody/everybody (M or F)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CEF135-72C9-49ED-B5B2-482C94B08AC2}"/>
              </a:ext>
            </a:extLst>
          </p:cNvPr>
          <p:cNvSpPr txBox="1"/>
          <p:nvPr/>
        </p:nvSpPr>
        <p:spPr>
          <a:xfrm>
            <a:off x="2739551" y="4418641"/>
            <a:ext cx="103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carcunu</a:t>
            </a:r>
            <a:endParaRPr lang="en-GB" i="1" dirty="0"/>
          </a:p>
          <a:p>
            <a:r>
              <a:rPr lang="en-GB" i="1" dirty="0" err="1"/>
              <a:t>donzunu</a:t>
            </a:r>
            <a:endParaRPr lang="en-GB" i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100662-E3F4-474F-89FA-20D7A8025E1B}"/>
              </a:ext>
            </a:extLst>
          </p:cNvPr>
          <p:cNvGrpSpPr/>
          <p:nvPr/>
        </p:nvGrpSpPr>
        <p:grpSpPr>
          <a:xfrm>
            <a:off x="1795290" y="2741414"/>
            <a:ext cx="1916195" cy="646331"/>
            <a:chOff x="1795290" y="2741414"/>
            <a:chExt cx="1916195" cy="64633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7BD108C-AE8A-48C2-9AD7-678622B9A640}"/>
                </a:ext>
              </a:extLst>
            </p:cNvPr>
            <p:cNvSpPr txBox="1"/>
            <p:nvPr/>
          </p:nvSpPr>
          <p:spPr>
            <a:xfrm>
              <a:off x="1795290" y="2741414"/>
              <a:ext cx="7406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i="1" dirty="0" err="1"/>
                <a:t>carchi</a:t>
              </a:r>
              <a:br>
                <a:rPr lang="en-GB" i="1" dirty="0"/>
              </a:br>
              <a:r>
                <a:rPr lang="en-GB" i="1" dirty="0" err="1"/>
                <a:t>donzi</a:t>
              </a:r>
              <a:endParaRPr lang="en-GB" i="1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E13317F-010E-4160-A3C3-D20C413976D2}"/>
                </a:ext>
              </a:extLst>
            </p:cNvPr>
            <p:cNvSpPr txBox="1"/>
            <p:nvPr/>
          </p:nvSpPr>
          <p:spPr>
            <a:xfrm>
              <a:off x="2798101" y="2741414"/>
              <a:ext cx="913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i="1" dirty="0" err="1"/>
                <a:t>unu</a:t>
              </a:r>
              <a:r>
                <a:rPr lang="en-GB" i="1" dirty="0"/>
                <a:t>/-a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200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23" y="243840"/>
            <a:ext cx="499872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Pronouns and bare determiners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9760" y="812800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	[</a:t>
            </a:r>
            <a:r>
              <a:rPr lang="en-GB" baseline="-25000" dirty="0"/>
              <a:t> DP</a:t>
            </a:r>
            <a:r>
              <a:rPr lang="en-GB" dirty="0"/>
              <a:t>   </a:t>
            </a:r>
            <a:r>
              <a:rPr lang="en-GB" b="1" dirty="0">
                <a:solidFill>
                  <a:srgbClr val="FF0000"/>
                </a:solidFill>
              </a:rPr>
              <a:t>D</a:t>
            </a:r>
            <a:r>
              <a:rPr lang="en-GB" b="1" dirty="0"/>
              <a:t>    </a:t>
            </a:r>
            <a:r>
              <a:rPr lang="en-GB" dirty="0"/>
              <a:t>]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22D7BD-419A-46BD-B272-9001AE401948}"/>
              </a:ext>
            </a:extLst>
          </p:cNvPr>
          <p:cNvGrpSpPr/>
          <p:nvPr/>
        </p:nvGrpSpPr>
        <p:grpSpPr>
          <a:xfrm>
            <a:off x="619759" y="2448165"/>
            <a:ext cx="3912883" cy="1229360"/>
            <a:chOff x="619759" y="2448165"/>
            <a:chExt cx="3912883" cy="1229360"/>
          </a:xfrm>
        </p:grpSpPr>
        <p:sp>
          <p:nvSpPr>
            <p:cNvPr id="4" name="TextBox 3"/>
            <p:cNvSpPr txBox="1"/>
            <p:nvPr/>
          </p:nvSpPr>
          <p:spPr>
            <a:xfrm>
              <a:off x="619759" y="2448165"/>
              <a:ext cx="375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2.	[</a:t>
              </a:r>
              <a:r>
                <a:rPr lang="en-GB" baseline="-25000" dirty="0"/>
                <a:t> DP</a:t>
              </a:r>
              <a:r>
                <a:rPr lang="en-GB" dirty="0"/>
                <a:t>   </a:t>
              </a:r>
              <a:r>
                <a:rPr lang="en-GB" b="1" dirty="0">
                  <a:solidFill>
                    <a:srgbClr val="FF0000"/>
                  </a:solidFill>
                </a:rPr>
                <a:t>D</a:t>
              </a:r>
              <a:r>
                <a:rPr lang="en-GB" b="1" dirty="0"/>
                <a:t>  </a:t>
              </a:r>
              <a:r>
                <a:rPr lang="en-GB" dirty="0"/>
                <a:t> [</a:t>
              </a:r>
              <a:r>
                <a:rPr lang="en-GB" baseline="-25000" dirty="0"/>
                <a:t>NP</a:t>
              </a:r>
              <a:r>
                <a:rPr lang="en-GB" dirty="0"/>
                <a:t> ... [</a:t>
              </a:r>
              <a:r>
                <a:rPr lang="en-GB" baseline="-25000" dirty="0"/>
                <a:t>N</a:t>
              </a:r>
              <a:r>
                <a:rPr lang="en-GB" baseline="30000" dirty="0"/>
                <a:t> </a:t>
              </a:r>
              <a:r>
                <a:rPr lang="en-GB" dirty="0"/>
                <a:t> Ø   ] … ] ]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653042" y="3017125"/>
              <a:ext cx="1879600" cy="660400"/>
            </a:xfrm>
            <a:prstGeom prst="wedgeRectCallout">
              <a:avLst>
                <a:gd name="adj1" fmla="val -20833"/>
                <a:gd name="adj2" fmla="val -8826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Contextually determined range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A98EDD5-303B-4360-97B5-6D36CD3C8851}"/>
              </a:ext>
            </a:extLst>
          </p:cNvPr>
          <p:cNvSpPr txBox="1"/>
          <p:nvPr/>
        </p:nvSpPr>
        <p:spPr>
          <a:xfrm>
            <a:off x="619759" y="4083530"/>
            <a:ext cx="375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	[</a:t>
            </a:r>
            <a:r>
              <a:rPr lang="en-GB" baseline="-25000" dirty="0"/>
              <a:t>DP</a:t>
            </a:r>
            <a:r>
              <a:rPr lang="en-GB" dirty="0"/>
              <a:t>  [</a:t>
            </a:r>
            <a:r>
              <a:rPr lang="en-GB" baseline="-25000" dirty="0"/>
              <a:t>D</a:t>
            </a:r>
            <a:r>
              <a:rPr lang="en-GB" dirty="0"/>
              <a:t> Ø ]  [</a:t>
            </a:r>
            <a:r>
              <a:rPr lang="en-GB" baseline="-25000" dirty="0"/>
              <a:t>NP</a:t>
            </a:r>
            <a:r>
              <a:rPr lang="en-GB" dirty="0"/>
              <a:t> ... </a:t>
            </a:r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b="1" baseline="-25000" dirty="0">
                <a:solidFill>
                  <a:srgbClr val="FF0000"/>
                </a:solidFill>
              </a:rPr>
              <a:t>[PRON]</a:t>
            </a:r>
            <a:r>
              <a:rPr lang="en-GB" b="1" dirty="0"/>
              <a:t> </a:t>
            </a:r>
            <a:r>
              <a:rPr lang="en-GB" dirty="0"/>
              <a:t>… ] ]  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04F1DF-6520-41A2-A406-5977B535A45A}"/>
              </a:ext>
            </a:extLst>
          </p:cNvPr>
          <p:cNvGrpSpPr/>
          <p:nvPr/>
        </p:nvGrpSpPr>
        <p:grpSpPr>
          <a:xfrm>
            <a:off x="8604504" y="329184"/>
            <a:ext cx="1252728" cy="4123678"/>
            <a:chOff x="8604504" y="329184"/>
            <a:chExt cx="1252728" cy="412367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DF8168-2FFB-49AA-89B8-7D585E984378}"/>
                </a:ext>
              </a:extLst>
            </p:cNvPr>
            <p:cNvSpPr txBox="1"/>
            <p:nvPr/>
          </p:nvSpPr>
          <p:spPr>
            <a:xfrm>
              <a:off x="8604504" y="329184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‘Pronouns’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7DE177-1AEB-407D-8120-62D9C1D622C4}"/>
                </a:ext>
              </a:extLst>
            </p:cNvPr>
            <p:cNvSpPr txBox="1"/>
            <p:nvPr/>
          </p:nvSpPr>
          <p:spPr>
            <a:xfrm>
              <a:off x="8604504" y="812800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[−Animate]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54BE9C-74E7-4CF4-950E-6A1D04AA0916}"/>
                </a:ext>
              </a:extLst>
            </p:cNvPr>
            <p:cNvSpPr txBox="1"/>
            <p:nvPr/>
          </p:nvSpPr>
          <p:spPr>
            <a:xfrm>
              <a:off x="8604504" y="4077958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[+Animate]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55EAC3-5AF7-4279-A34E-2D450BA8F755}"/>
                </a:ext>
              </a:extLst>
            </p:cNvPr>
            <p:cNvSpPr txBox="1"/>
            <p:nvPr/>
          </p:nvSpPr>
          <p:spPr>
            <a:xfrm>
              <a:off x="8604504" y="2438791"/>
              <a:ext cx="1252728" cy="374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[±Animate]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CE12A633-2C2C-4F83-938A-6F7CF87D6C9F}"/>
              </a:ext>
            </a:extLst>
          </p:cNvPr>
          <p:cNvSpPr txBox="1"/>
          <p:nvPr/>
        </p:nvSpPr>
        <p:spPr>
          <a:xfrm>
            <a:off x="6757416" y="4077958"/>
            <a:ext cx="16093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Accusative </a:t>
            </a:r>
            <a:r>
              <a:rPr lang="en-GB" i="1" dirty="0"/>
              <a:t>a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EF6C0C-6363-43BF-A5C5-F5276A17C576}"/>
              </a:ext>
            </a:extLst>
          </p:cNvPr>
          <p:cNvSpPr txBox="1"/>
          <p:nvPr/>
        </p:nvSpPr>
        <p:spPr>
          <a:xfrm>
            <a:off x="731520" y="2926080"/>
            <a:ext cx="1804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Items in this position can also take an overt 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6251B-85DC-4D39-8FB8-DEBB86F4F88B}"/>
              </a:ext>
            </a:extLst>
          </p:cNvPr>
          <p:cNvSpPr txBox="1"/>
          <p:nvPr/>
        </p:nvSpPr>
        <p:spPr>
          <a:xfrm>
            <a:off x="5925312" y="329184"/>
            <a:ext cx="2514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Negative pronouns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2CB70-1394-40CB-AF5F-AE1C1BCB8DF1}"/>
              </a:ext>
            </a:extLst>
          </p:cNvPr>
          <p:cNvSpPr txBox="1"/>
          <p:nvPr/>
        </p:nvSpPr>
        <p:spPr>
          <a:xfrm>
            <a:off x="5084064" y="812800"/>
            <a:ext cx="3355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No apo </a:t>
            </a:r>
            <a:r>
              <a:rPr lang="en-GB" i="1" dirty="0" err="1"/>
              <a:t>bistu</a:t>
            </a:r>
            <a:r>
              <a:rPr lang="en-GB" i="1" dirty="0"/>
              <a:t> </a:t>
            </a:r>
            <a:r>
              <a:rPr lang="en-GB" i="1" dirty="0" err="1"/>
              <a:t>nudda</a:t>
            </a:r>
            <a:br>
              <a:rPr lang="en-GB" i="1" dirty="0"/>
            </a:br>
            <a:r>
              <a:rPr lang="en-GB" i="1" dirty="0"/>
              <a:t>‘</a:t>
            </a:r>
            <a:r>
              <a:rPr lang="en-GB" dirty="0"/>
              <a:t>I saw nothing/*nobody’</a:t>
            </a:r>
            <a:endParaRPr lang="en-GB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1B73D3-8EF2-45E8-B2F5-F12839D45239}"/>
              </a:ext>
            </a:extLst>
          </p:cNvPr>
          <p:cNvSpPr txBox="1"/>
          <p:nvPr/>
        </p:nvSpPr>
        <p:spPr>
          <a:xfrm>
            <a:off x="5239512" y="2438791"/>
            <a:ext cx="3520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No apo </a:t>
            </a:r>
            <a:r>
              <a:rPr lang="en-GB" i="1" dirty="0" err="1"/>
              <a:t>bidu</a:t>
            </a:r>
            <a:r>
              <a:rPr lang="en-GB" i="1" dirty="0"/>
              <a:t> </a:t>
            </a:r>
            <a:r>
              <a:rPr lang="en-GB" i="1" dirty="0" err="1"/>
              <a:t>nudda</a:t>
            </a:r>
            <a:r>
              <a:rPr lang="en-GB" i="1" dirty="0"/>
              <a:t> </a:t>
            </a:r>
            <a:r>
              <a:rPr lang="en-GB" i="1" dirty="0" err="1"/>
              <a:t>vinu</a:t>
            </a:r>
            <a:endParaRPr lang="en-GB" i="1" dirty="0"/>
          </a:p>
          <a:p>
            <a:r>
              <a:rPr lang="en-GB" dirty="0"/>
              <a:t>‘I drank no wine’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50E95A-5569-4C3F-B5E2-3C59C83DF4F3}"/>
              </a:ext>
            </a:extLst>
          </p:cNvPr>
          <p:cNvSpPr txBox="1"/>
          <p:nvPr/>
        </p:nvSpPr>
        <p:spPr>
          <a:xfrm>
            <a:off x="5367143" y="4573956"/>
            <a:ext cx="364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No apo </a:t>
            </a:r>
            <a:r>
              <a:rPr lang="en-GB" i="1" dirty="0" err="1"/>
              <a:t>bistu</a:t>
            </a:r>
            <a:r>
              <a:rPr lang="en-GB" i="1" dirty="0"/>
              <a:t> a </a:t>
            </a:r>
            <a:r>
              <a:rPr lang="en-GB" i="1" dirty="0" err="1"/>
              <a:t>neune</a:t>
            </a:r>
            <a:r>
              <a:rPr lang="en-GB" i="1" dirty="0"/>
              <a:t>/</a:t>
            </a:r>
            <a:r>
              <a:rPr lang="en-GB" i="1" dirty="0" err="1"/>
              <a:t>nemos</a:t>
            </a:r>
            <a:endParaRPr lang="en-GB" i="1" dirty="0"/>
          </a:p>
          <a:p>
            <a:r>
              <a:rPr lang="en-GB" dirty="0"/>
              <a:t>‘I saw nobody’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5201E8-A774-470A-A9D6-934773B3ED03}"/>
              </a:ext>
            </a:extLst>
          </p:cNvPr>
          <p:cNvSpPr txBox="1"/>
          <p:nvPr/>
        </p:nvSpPr>
        <p:spPr>
          <a:xfrm>
            <a:off x="5239512" y="3003573"/>
            <a:ext cx="333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No apo </a:t>
            </a:r>
            <a:r>
              <a:rPr lang="en-GB" i="1" dirty="0" err="1"/>
              <a:t>bistu</a:t>
            </a:r>
            <a:r>
              <a:rPr lang="en-GB" i="1" dirty="0"/>
              <a:t> (*a) </a:t>
            </a:r>
            <a:r>
              <a:rPr lang="en-GB" i="1" dirty="0" err="1"/>
              <a:t>nudda</a:t>
            </a:r>
            <a:r>
              <a:rPr lang="en-GB" i="1" dirty="0"/>
              <a:t> </a:t>
            </a:r>
            <a:r>
              <a:rPr lang="en-GB" i="1" dirty="0" err="1"/>
              <a:t>zente</a:t>
            </a:r>
            <a:br>
              <a:rPr lang="en-GB" i="1" dirty="0"/>
            </a:br>
            <a:r>
              <a:rPr lang="en-GB" dirty="0"/>
              <a:t>‘I saw no people’</a:t>
            </a:r>
            <a:endParaRPr lang="en-GB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7C709B-7BCB-4B6D-9AAE-9996820F790C}"/>
              </a:ext>
            </a:extLst>
          </p:cNvPr>
          <p:cNvSpPr txBox="1"/>
          <p:nvPr/>
        </p:nvSpPr>
        <p:spPr>
          <a:xfrm>
            <a:off x="7415399" y="3304961"/>
            <a:ext cx="4087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  <a:r>
              <a:rPr lang="en-GB" i="1" dirty="0"/>
              <a:t>No apo </a:t>
            </a:r>
            <a:r>
              <a:rPr lang="en-GB" i="1" dirty="0" err="1"/>
              <a:t>bistu</a:t>
            </a:r>
            <a:r>
              <a:rPr lang="en-GB" i="1" dirty="0"/>
              <a:t> (a) </a:t>
            </a:r>
            <a:r>
              <a:rPr lang="en-GB" i="1" dirty="0" err="1"/>
              <a:t>neune</a:t>
            </a:r>
            <a:r>
              <a:rPr lang="en-GB" i="1" dirty="0"/>
              <a:t>/</a:t>
            </a:r>
            <a:r>
              <a:rPr lang="en-GB" i="1" dirty="0" err="1"/>
              <a:t>nemos</a:t>
            </a:r>
            <a:r>
              <a:rPr lang="en-GB" i="1" dirty="0"/>
              <a:t> </a:t>
            </a:r>
            <a:r>
              <a:rPr lang="en-GB" i="1" dirty="0" err="1"/>
              <a:t>zente</a:t>
            </a:r>
            <a:br>
              <a:rPr lang="en-GB" i="1" dirty="0"/>
            </a:br>
            <a:r>
              <a:rPr lang="en-GB" dirty="0"/>
              <a:t>‘I saw no people’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8115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4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1B8AB8-1942-402A-B61B-23ABD2DE5060}"/>
              </a:ext>
            </a:extLst>
          </p:cNvPr>
          <p:cNvSpPr txBox="1"/>
          <p:nvPr/>
        </p:nvSpPr>
        <p:spPr>
          <a:xfrm>
            <a:off x="365760" y="304800"/>
            <a:ext cx="258064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Prepositional Accusative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0851D0-703A-4854-A701-06E6557651B4}"/>
              </a:ext>
            </a:extLst>
          </p:cNvPr>
          <p:cNvSpPr txBox="1"/>
          <p:nvPr/>
        </p:nvSpPr>
        <p:spPr>
          <a:xfrm>
            <a:off x="5201919" y="658851"/>
            <a:ext cx="283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</a:t>
            </a:r>
            <a:r>
              <a:rPr lang="en-GB" baseline="-25000" dirty="0"/>
              <a:t>DP</a:t>
            </a:r>
            <a:r>
              <a:rPr lang="en-GB" dirty="0"/>
              <a:t>  [</a:t>
            </a:r>
            <a:r>
              <a:rPr lang="en-GB" baseline="-25000" dirty="0"/>
              <a:t>D</a:t>
            </a:r>
            <a:r>
              <a:rPr lang="en-GB" dirty="0"/>
              <a:t> Ø ]  [</a:t>
            </a:r>
            <a:r>
              <a:rPr lang="en-GB" baseline="-25000" dirty="0"/>
              <a:t>NP</a:t>
            </a:r>
            <a:r>
              <a:rPr lang="en-GB" dirty="0"/>
              <a:t> ... </a:t>
            </a:r>
            <a:r>
              <a:rPr lang="en-GB" b="1" dirty="0">
                <a:solidFill>
                  <a:srgbClr val="FF0000"/>
                </a:solidFill>
              </a:rPr>
              <a:t>N </a:t>
            </a:r>
            <a:r>
              <a:rPr lang="en-GB" dirty="0"/>
              <a:t>… ] ]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AB2BE3-1BA1-4A33-B854-C86CF4082AC3}"/>
              </a:ext>
            </a:extLst>
          </p:cNvPr>
          <p:cNvSpPr txBox="1"/>
          <p:nvPr/>
        </p:nvSpPr>
        <p:spPr>
          <a:xfrm>
            <a:off x="2756916" y="327883"/>
            <a:ext cx="818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Obligatory use of Accusative </a:t>
            </a:r>
            <a:r>
              <a:rPr lang="en-GB" i="1" dirty="0"/>
              <a:t>a</a:t>
            </a:r>
            <a:r>
              <a:rPr lang="en-GB" dirty="0"/>
              <a:t> is restricted to direct objects with the 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02190-9C98-493C-822D-71EFD55ACA14}"/>
              </a:ext>
            </a:extLst>
          </p:cNvPr>
          <p:cNvSpPr txBox="1"/>
          <p:nvPr/>
        </p:nvSpPr>
        <p:spPr>
          <a:xfrm>
            <a:off x="530352" y="1035985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</a:t>
            </a:r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dirty="0"/>
              <a:t> is a genuine Noun (proper noun or kinship noun), the referent can be animate or inanimate depending on the noun itself.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234FB-F82E-4D14-B3B5-9ABFE010A0EF}"/>
              </a:ext>
            </a:extLst>
          </p:cNvPr>
          <p:cNvSpPr txBox="1"/>
          <p:nvPr/>
        </p:nvSpPr>
        <p:spPr>
          <a:xfrm>
            <a:off x="530352" y="1631190"/>
            <a:ext cx="8339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‘Pronouns’ are classified as either N or D.</a:t>
            </a:r>
          </a:p>
          <a:p>
            <a:r>
              <a:rPr lang="en-GB" dirty="0"/>
              <a:t>N</a:t>
            </a:r>
            <a:r>
              <a:rPr lang="en-GB" baseline="-25000" dirty="0"/>
              <a:t>[PRON]</a:t>
            </a:r>
            <a:r>
              <a:rPr lang="en-GB" dirty="0"/>
              <a:t> : [+animate]</a:t>
            </a:r>
          </a:p>
          <a:p>
            <a:r>
              <a:rPr lang="en-GB" dirty="0"/>
              <a:t>D</a:t>
            </a:r>
            <a:r>
              <a:rPr lang="en-GB" baseline="-25000" dirty="0"/>
              <a:t>[PRON]</a:t>
            </a:r>
            <a:r>
              <a:rPr lang="en-GB" dirty="0"/>
              <a:t> : [−animate], unless there is an implicit ‘range’ represented by [</a:t>
            </a:r>
            <a:r>
              <a:rPr lang="en-GB" baseline="-25000" dirty="0"/>
              <a:t>N</a:t>
            </a:r>
            <a:r>
              <a:rPr lang="en-GB" dirty="0"/>
              <a:t> Ø ], in which case animacy is determined by its antecedent (just as animacy of D + overt noun is determined by the semantics of the noun).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083E4A-1D08-495B-8757-649AF5F10DDC}"/>
              </a:ext>
            </a:extLst>
          </p:cNvPr>
          <p:cNvGrpSpPr/>
          <p:nvPr/>
        </p:nvGrpSpPr>
        <p:grpSpPr>
          <a:xfrm>
            <a:off x="431800" y="3014656"/>
            <a:ext cx="11327383" cy="1170403"/>
            <a:chOff x="431800" y="3014656"/>
            <a:chExt cx="11327383" cy="11704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11D7B83-5CEC-422D-8AEA-0A3CA539F3D9}"/>
                </a:ext>
              </a:extLst>
            </p:cNvPr>
            <p:cNvSpPr txBox="1"/>
            <p:nvPr/>
          </p:nvSpPr>
          <p:spPr>
            <a:xfrm>
              <a:off x="431800" y="3102946"/>
              <a:ext cx="1049528" cy="3693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Problem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9F34679-79AE-4BEC-80ED-340DB2364B0F}"/>
                </a:ext>
              </a:extLst>
            </p:cNvPr>
            <p:cNvSpPr txBox="1"/>
            <p:nvPr/>
          </p:nvSpPr>
          <p:spPr>
            <a:xfrm>
              <a:off x="1481327" y="3014656"/>
              <a:ext cx="10277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Plural and mass nouns with an indefinite interpretation lack a Determiner but do not allow Accusative </a:t>
              </a:r>
              <a:r>
                <a:rPr lang="en-GB" i="1" dirty="0"/>
                <a:t>a</a:t>
              </a:r>
              <a:r>
                <a:rPr lang="en-GB" dirty="0"/>
                <a:t>, even when [+animate]: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465CBA3-F2C3-4BE5-BC26-EB1163BCA8DB}"/>
                </a:ext>
              </a:extLst>
            </p:cNvPr>
            <p:cNvSpPr txBox="1"/>
            <p:nvPr/>
          </p:nvSpPr>
          <p:spPr>
            <a:xfrm>
              <a:off x="3963924" y="3538728"/>
              <a:ext cx="61127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Apo </a:t>
              </a:r>
              <a:r>
                <a:rPr lang="en-GB" i="1" dirty="0" err="1"/>
                <a:t>comporadu</a:t>
              </a:r>
              <a:r>
                <a:rPr lang="en-GB" i="1" dirty="0"/>
                <a:t> </a:t>
              </a:r>
              <a:r>
                <a:rPr lang="en-GB" i="1" dirty="0" err="1"/>
                <a:t>libros</a:t>
              </a:r>
              <a:r>
                <a:rPr lang="en-GB" i="1" dirty="0"/>
                <a:t> / pane  </a:t>
              </a:r>
              <a:r>
                <a:rPr lang="en-GB" dirty="0"/>
                <a:t>‘I bought books / bread’</a:t>
              </a:r>
            </a:p>
            <a:p>
              <a:r>
                <a:rPr lang="en-GB" i="1" dirty="0"/>
                <a:t>Apo </a:t>
              </a:r>
              <a:r>
                <a:rPr lang="en-GB" i="1" dirty="0" err="1"/>
                <a:t>bistu</a:t>
              </a:r>
              <a:r>
                <a:rPr lang="en-GB" i="1" dirty="0"/>
                <a:t> (*a) </a:t>
              </a:r>
              <a:r>
                <a:rPr lang="en-GB" i="1" dirty="0" err="1"/>
                <a:t>sordados</a:t>
              </a:r>
              <a:r>
                <a:rPr lang="en-GB" i="1" dirty="0"/>
                <a:t> / </a:t>
              </a:r>
              <a:r>
                <a:rPr lang="en-GB" i="1" dirty="0" err="1"/>
                <a:t>zente</a:t>
              </a:r>
              <a:r>
                <a:rPr lang="en-GB" i="1" dirty="0"/>
                <a:t> </a:t>
              </a:r>
              <a:r>
                <a:rPr lang="en-GB" dirty="0"/>
                <a:t>‘I saw soldiers /people’</a:t>
              </a:r>
              <a:endParaRPr lang="en-GB" i="1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607E33-4D62-4C11-BCC4-34049CBC0F52}"/>
              </a:ext>
            </a:extLst>
          </p:cNvPr>
          <p:cNvGrpSpPr/>
          <p:nvPr/>
        </p:nvGrpSpPr>
        <p:grpSpPr>
          <a:xfrm>
            <a:off x="431800" y="4306824"/>
            <a:ext cx="10989056" cy="923330"/>
            <a:chOff x="431800" y="4306824"/>
            <a:chExt cx="10989056" cy="92333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19F604F-616B-49B0-831F-F90202F17F78}"/>
                </a:ext>
              </a:extLst>
            </p:cNvPr>
            <p:cNvSpPr txBox="1"/>
            <p:nvPr/>
          </p:nvSpPr>
          <p:spPr>
            <a:xfrm>
              <a:off x="431800" y="4395608"/>
              <a:ext cx="1762760" cy="36933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Possible solution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648F1A-A5E8-40F5-8686-C8BFDBB693DB}"/>
                </a:ext>
              </a:extLst>
            </p:cNvPr>
            <p:cNvSpPr txBox="1"/>
            <p:nvPr/>
          </p:nvSpPr>
          <p:spPr>
            <a:xfrm>
              <a:off x="2194560" y="4306824"/>
              <a:ext cx="92262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 missing determiner with bare plurals and mass nouns is a zero-morpheme with an interpretable [−DEF] feature whereas, in the structure which requires the prepositional Accusative, it is an empty node devoid of both phonological and semantic content.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580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" y="314960"/>
            <a:ext cx="157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Verbal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" y="772160"/>
            <a:ext cx="6705600" cy="375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Three conjugation classes, based on the theme vowel of the infinitive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8320" y="1554480"/>
            <a:ext cx="158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cantare</a:t>
            </a:r>
            <a:r>
              <a:rPr lang="en-GB" dirty="0"/>
              <a:t> ‘sing’: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8317" y="2979593"/>
            <a:ext cx="158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tìmer</a:t>
            </a:r>
            <a:r>
              <a:rPr lang="en-GB" dirty="0"/>
              <a:t>(e) ‘fear’: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320" y="4431824"/>
            <a:ext cx="158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pulire</a:t>
            </a:r>
            <a:r>
              <a:rPr lang="en-GB" dirty="0"/>
              <a:t> ‘clean’: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" y="1038198"/>
            <a:ext cx="22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Two inflected tenses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01520" y="2785997"/>
            <a:ext cx="513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933786" y="1554480"/>
            <a:ext cx="513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2113275" y="314960"/>
            <a:ext cx="5232205" cy="4486196"/>
            <a:chOff x="2113275" y="314960"/>
            <a:chExt cx="5232205" cy="4486196"/>
          </a:xfrm>
        </p:grpSpPr>
        <p:sp>
          <p:nvSpPr>
            <p:cNvPr id="8" name="TextBox 7"/>
            <p:cNvSpPr txBox="1"/>
            <p:nvPr/>
          </p:nvSpPr>
          <p:spPr>
            <a:xfrm>
              <a:off x="2387600" y="314960"/>
              <a:ext cx="1515533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Present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13280" y="1554480"/>
              <a:ext cx="52322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3276" y="2963841"/>
              <a:ext cx="5232204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13275" y="4431824"/>
              <a:ext cx="5232204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13275" y="1554480"/>
            <a:ext cx="3254592" cy="3246676"/>
            <a:chOff x="2113275" y="1554481"/>
            <a:chExt cx="3254592" cy="3246675"/>
          </a:xfrm>
        </p:grpSpPr>
        <p:sp>
          <p:nvSpPr>
            <p:cNvPr id="16" name="TextBox 15"/>
            <p:cNvSpPr txBox="1"/>
            <p:nvPr/>
          </p:nvSpPr>
          <p:spPr>
            <a:xfrm>
              <a:off x="2113278" y="1554481"/>
              <a:ext cx="3254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cant-o, -as, -at, -</a:t>
              </a:r>
              <a:r>
                <a:rPr lang="en-GB" dirty="0" err="1"/>
                <a:t>amus</a:t>
              </a:r>
              <a:r>
                <a:rPr lang="en-GB" dirty="0"/>
                <a:t>, -</a:t>
              </a:r>
              <a:r>
                <a:rPr lang="en-GB" dirty="0" err="1"/>
                <a:t>ates</a:t>
              </a:r>
              <a:r>
                <a:rPr lang="en-GB" dirty="0"/>
                <a:t>, -an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13275" y="2979593"/>
              <a:ext cx="3254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tim</a:t>
              </a:r>
              <a:r>
                <a:rPr lang="en-GB" dirty="0"/>
                <a:t>-o, -</a:t>
              </a:r>
              <a:r>
                <a:rPr lang="en-GB" dirty="0" err="1"/>
                <a:t>es</a:t>
              </a:r>
              <a:r>
                <a:rPr lang="en-GB" dirty="0"/>
                <a:t>, -et, -</a:t>
              </a:r>
              <a:r>
                <a:rPr lang="en-GB" dirty="0" err="1"/>
                <a:t>imus</a:t>
              </a:r>
              <a:r>
                <a:rPr lang="en-GB" dirty="0"/>
                <a:t>, -</a:t>
              </a:r>
              <a:r>
                <a:rPr lang="en-GB" dirty="0" err="1"/>
                <a:t>ites</a:t>
              </a:r>
              <a:r>
                <a:rPr lang="en-GB" dirty="0"/>
                <a:t>, -</a:t>
              </a:r>
              <a:r>
                <a:rPr lang="en-GB" dirty="0" err="1"/>
                <a:t>en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277" y="4431824"/>
              <a:ext cx="3254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pul</a:t>
              </a:r>
              <a:r>
                <a:rPr lang="en-GB" dirty="0"/>
                <a:t>-o, -is, -it, -</a:t>
              </a:r>
              <a:r>
                <a:rPr lang="en-GB" dirty="0" err="1"/>
                <a:t>imus</a:t>
              </a:r>
              <a:r>
                <a:rPr lang="en-GB" dirty="0"/>
                <a:t>, -</a:t>
              </a:r>
              <a:r>
                <a:rPr lang="en-GB" dirty="0" err="1"/>
                <a:t>ites</a:t>
              </a:r>
              <a:r>
                <a:rPr lang="en-GB" dirty="0"/>
                <a:t>, -in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113273" y="314960"/>
            <a:ext cx="5232207" cy="4856851"/>
            <a:chOff x="2113273" y="314960"/>
            <a:chExt cx="5232207" cy="4856851"/>
          </a:xfrm>
        </p:grpSpPr>
        <p:sp>
          <p:nvSpPr>
            <p:cNvPr id="22" name="TextBox 21"/>
            <p:cNvSpPr txBox="1"/>
            <p:nvPr/>
          </p:nvSpPr>
          <p:spPr>
            <a:xfrm>
              <a:off x="3903133" y="314960"/>
              <a:ext cx="1515533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Imperfect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13278" y="1923812"/>
              <a:ext cx="5232202" cy="37065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13274" y="3348925"/>
              <a:ext cx="5232206" cy="37065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113273" y="4801156"/>
              <a:ext cx="5232206" cy="37065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113273" y="1923812"/>
            <a:ext cx="3669467" cy="3247999"/>
            <a:chOff x="2113273" y="1923812"/>
            <a:chExt cx="3669467" cy="3247999"/>
          </a:xfrm>
        </p:grpSpPr>
        <p:sp>
          <p:nvSpPr>
            <p:cNvPr id="26" name="TextBox 25"/>
            <p:cNvSpPr txBox="1"/>
            <p:nvPr/>
          </p:nvSpPr>
          <p:spPr>
            <a:xfrm>
              <a:off x="2113273" y="1923812"/>
              <a:ext cx="36694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canta-io</a:t>
              </a:r>
              <a:r>
                <a:rPr lang="en-GB" dirty="0"/>
                <a:t>, -</a:t>
              </a:r>
              <a:r>
                <a:rPr lang="en-GB" dirty="0" err="1"/>
                <a:t>ias</a:t>
              </a:r>
              <a:r>
                <a:rPr lang="en-GB" dirty="0"/>
                <a:t>, -</a:t>
              </a:r>
              <a:r>
                <a:rPr lang="en-GB" dirty="0" err="1"/>
                <a:t>iat</a:t>
              </a:r>
              <a:r>
                <a:rPr lang="en-GB" dirty="0"/>
                <a:t>, -</a:t>
              </a:r>
              <a:r>
                <a:rPr lang="en-GB" dirty="0" err="1"/>
                <a:t>ìamus</a:t>
              </a:r>
              <a:r>
                <a:rPr lang="en-GB" dirty="0"/>
                <a:t>, -</a:t>
              </a:r>
              <a:r>
                <a:rPr lang="en-GB" dirty="0" err="1"/>
                <a:t>ìazis</a:t>
              </a:r>
              <a:r>
                <a:rPr lang="en-GB" dirty="0"/>
                <a:t>, -</a:t>
              </a:r>
              <a:r>
                <a:rPr lang="en-GB" dirty="0" err="1"/>
                <a:t>ian</a:t>
              </a:r>
              <a:r>
                <a:rPr lang="en-GB" dirty="0"/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13280" y="3350248"/>
              <a:ext cx="36694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tim-io</a:t>
              </a:r>
              <a:r>
                <a:rPr lang="en-GB" dirty="0"/>
                <a:t>, -</a:t>
              </a:r>
              <a:r>
                <a:rPr lang="en-GB" dirty="0" err="1"/>
                <a:t>ias</a:t>
              </a:r>
              <a:r>
                <a:rPr lang="en-GB" dirty="0"/>
                <a:t>, -</a:t>
              </a:r>
              <a:r>
                <a:rPr lang="en-GB" dirty="0" err="1"/>
                <a:t>iat</a:t>
              </a:r>
              <a:r>
                <a:rPr lang="en-GB" dirty="0"/>
                <a:t>, -</a:t>
              </a:r>
              <a:r>
                <a:rPr lang="en-GB" dirty="0" err="1"/>
                <a:t>ìamus</a:t>
              </a:r>
              <a:r>
                <a:rPr lang="en-GB" dirty="0"/>
                <a:t>, -</a:t>
              </a:r>
              <a:r>
                <a:rPr lang="en-GB" dirty="0" err="1"/>
                <a:t>ìazis</a:t>
              </a:r>
              <a:r>
                <a:rPr lang="en-GB" dirty="0"/>
                <a:t>, -</a:t>
              </a:r>
              <a:r>
                <a:rPr lang="en-GB" dirty="0" err="1"/>
                <a:t>ian</a:t>
              </a:r>
              <a:r>
                <a:rPr lang="en-GB" dirty="0"/>
                <a:t>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13280" y="4802479"/>
              <a:ext cx="36694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pul-io</a:t>
              </a:r>
              <a:r>
                <a:rPr lang="en-GB" dirty="0"/>
                <a:t>, -</a:t>
              </a:r>
              <a:r>
                <a:rPr lang="en-GB" dirty="0" err="1"/>
                <a:t>ias</a:t>
              </a:r>
              <a:r>
                <a:rPr lang="en-GB" dirty="0"/>
                <a:t>, -</a:t>
              </a:r>
              <a:r>
                <a:rPr lang="en-GB" dirty="0" err="1"/>
                <a:t>iat</a:t>
              </a:r>
              <a:r>
                <a:rPr lang="en-GB" dirty="0"/>
                <a:t>, -</a:t>
              </a:r>
              <a:r>
                <a:rPr lang="en-GB" dirty="0" err="1"/>
                <a:t>ìamus</a:t>
              </a:r>
              <a:r>
                <a:rPr lang="en-GB" dirty="0"/>
                <a:t>, -</a:t>
              </a:r>
              <a:r>
                <a:rPr lang="en-GB" dirty="0" err="1"/>
                <a:t>ìazis</a:t>
              </a:r>
              <a:r>
                <a:rPr lang="en-GB" dirty="0"/>
                <a:t>, -</a:t>
              </a:r>
              <a:r>
                <a:rPr lang="en-GB" dirty="0" err="1"/>
                <a:t>ian</a:t>
              </a:r>
              <a:r>
                <a:rPr lang="en-GB" dirty="0"/>
                <a:t> 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113272" y="314960"/>
            <a:ext cx="5515693" cy="5217260"/>
            <a:chOff x="2113272" y="314960"/>
            <a:chExt cx="5515693" cy="5217260"/>
          </a:xfrm>
        </p:grpSpPr>
        <p:sp>
          <p:nvSpPr>
            <p:cNvPr id="31" name="TextBox 30"/>
            <p:cNvSpPr txBox="1"/>
            <p:nvPr/>
          </p:nvSpPr>
          <p:spPr>
            <a:xfrm>
              <a:off x="5418666" y="314960"/>
              <a:ext cx="2210299" cy="369332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Present Subjunctive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13280" y="2293144"/>
              <a:ext cx="5232200" cy="3604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13272" y="3719580"/>
              <a:ext cx="5232207" cy="3604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13273" y="5171811"/>
              <a:ext cx="5232206" cy="3604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100032" y="2294467"/>
            <a:ext cx="3619450" cy="3237753"/>
            <a:chOff x="2100032" y="2294467"/>
            <a:chExt cx="3619450" cy="3237753"/>
          </a:xfrm>
        </p:grpSpPr>
        <p:sp>
          <p:nvSpPr>
            <p:cNvPr id="37" name="TextBox 36"/>
            <p:cNvSpPr txBox="1"/>
            <p:nvPr/>
          </p:nvSpPr>
          <p:spPr>
            <a:xfrm>
              <a:off x="2113280" y="2294467"/>
              <a:ext cx="36062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cant-e, -</a:t>
              </a:r>
              <a:r>
                <a:rPr lang="en-GB" dirty="0" err="1"/>
                <a:t>es</a:t>
              </a:r>
              <a:r>
                <a:rPr lang="en-GB" dirty="0"/>
                <a:t>, –et, -</a:t>
              </a:r>
              <a:r>
                <a:rPr lang="en-GB" dirty="0" err="1"/>
                <a:t>emas</a:t>
              </a:r>
              <a:r>
                <a:rPr lang="en-GB" dirty="0"/>
                <a:t>, -etas, -</a:t>
              </a:r>
              <a:r>
                <a:rPr lang="en-GB" dirty="0" err="1"/>
                <a:t>en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00032" y="3710657"/>
              <a:ext cx="36062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tim</a:t>
              </a:r>
              <a:r>
                <a:rPr lang="en-GB" dirty="0"/>
                <a:t>-a, -as, -at, -</a:t>
              </a:r>
              <a:r>
                <a:rPr lang="en-GB" dirty="0" err="1"/>
                <a:t>emas</a:t>
              </a:r>
              <a:r>
                <a:rPr lang="en-GB" dirty="0"/>
                <a:t>, -etas, -an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00032" y="5162888"/>
              <a:ext cx="36062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pul</a:t>
              </a:r>
              <a:r>
                <a:rPr lang="en-GB" dirty="0"/>
                <a:t>-a, -as, -at, -</a:t>
              </a:r>
              <a:r>
                <a:rPr lang="en-GB" dirty="0" err="1"/>
                <a:t>emas</a:t>
              </a:r>
              <a:r>
                <a:rPr lang="en-GB" dirty="0"/>
                <a:t>, -etas, -an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13273" y="314960"/>
            <a:ext cx="8197951" cy="5543300"/>
            <a:chOff x="2113273" y="314960"/>
            <a:chExt cx="7288232" cy="5543300"/>
          </a:xfrm>
        </p:grpSpPr>
        <p:sp>
          <p:nvSpPr>
            <p:cNvPr id="41" name="TextBox 40"/>
            <p:cNvSpPr txBox="1"/>
            <p:nvPr/>
          </p:nvSpPr>
          <p:spPr>
            <a:xfrm>
              <a:off x="7016894" y="314960"/>
              <a:ext cx="2384611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‘Imperfect Subjunctive’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13273" y="2653553"/>
              <a:ext cx="4651594" cy="326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13273" y="4079989"/>
              <a:ext cx="4651594" cy="326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13280" y="5532220"/>
              <a:ext cx="4651594" cy="326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091263" y="2653553"/>
            <a:ext cx="5268565" cy="3226353"/>
            <a:chOff x="2091263" y="2653553"/>
            <a:chExt cx="5268565" cy="3226353"/>
          </a:xfrm>
        </p:grpSpPr>
        <p:sp>
          <p:nvSpPr>
            <p:cNvPr id="46" name="TextBox 45"/>
            <p:cNvSpPr txBox="1"/>
            <p:nvPr/>
          </p:nvSpPr>
          <p:spPr>
            <a:xfrm>
              <a:off x="2113272" y="2653553"/>
              <a:ext cx="4951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cant-</a:t>
              </a:r>
              <a:r>
                <a:rPr lang="en-GB" dirty="0" err="1"/>
                <a:t>àrepo</a:t>
              </a:r>
              <a:r>
                <a:rPr lang="en-GB" dirty="0"/>
                <a:t>, -</a:t>
              </a:r>
              <a:r>
                <a:rPr lang="en-GB" dirty="0" err="1"/>
                <a:t>ares</a:t>
              </a:r>
              <a:r>
                <a:rPr lang="en-GB" dirty="0"/>
                <a:t>, -</a:t>
              </a:r>
              <a:r>
                <a:rPr lang="en-GB" dirty="0" err="1"/>
                <a:t>aret</a:t>
              </a:r>
              <a:r>
                <a:rPr lang="en-GB" dirty="0"/>
                <a:t>, -</a:t>
              </a:r>
              <a:r>
                <a:rPr lang="en-GB" dirty="0" err="1"/>
                <a:t>àremus</a:t>
              </a:r>
              <a:r>
                <a:rPr lang="en-GB" dirty="0"/>
                <a:t>, -</a:t>
              </a:r>
              <a:r>
                <a:rPr lang="en-GB" dirty="0" err="1"/>
                <a:t>àrezis</a:t>
              </a:r>
              <a:r>
                <a:rPr lang="en-GB" dirty="0"/>
                <a:t>, -</a:t>
              </a:r>
              <a:r>
                <a:rPr lang="en-GB" dirty="0" err="1"/>
                <a:t>aren</a:t>
              </a:r>
              <a:endParaRPr lang="en-GB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91263" y="4036697"/>
              <a:ext cx="52597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tim-erepo</a:t>
              </a:r>
              <a:r>
                <a:rPr lang="en-GB" dirty="0"/>
                <a:t>, </a:t>
              </a:r>
              <a:r>
                <a:rPr lang="en-GB" dirty="0" err="1"/>
                <a:t>tìm-eres</a:t>
              </a:r>
              <a:r>
                <a:rPr lang="en-GB" dirty="0"/>
                <a:t>, </a:t>
              </a:r>
              <a:r>
                <a:rPr lang="en-GB" dirty="0" err="1"/>
                <a:t>tìm-eret</a:t>
              </a:r>
              <a:r>
                <a:rPr lang="en-GB" dirty="0"/>
                <a:t>, -</a:t>
              </a:r>
              <a:r>
                <a:rPr lang="en-GB" dirty="0" err="1"/>
                <a:t>eremus</a:t>
              </a:r>
              <a:r>
                <a:rPr lang="en-GB" dirty="0"/>
                <a:t>, -</a:t>
              </a:r>
              <a:r>
                <a:rPr lang="en-GB" dirty="0" err="1"/>
                <a:t>erezis</a:t>
              </a:r>
              <a:r>
                <a:rPr lang="en-GB" dirty="0"/>
                <a:t>, -</a:t>
              </a:r>
              <a:r>
                <a:rPr lang="en-GB" dirty="0" err="1"/>
                <a:t>eren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00032" y="5510574"/>
              <a:ext cx="52597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pul-ìrepo</a:t>
              </a:r>
              <a:r>
                <a:rPr lang="en-GB" dirty="0"/>
                <a:t>, -</a:t>
              </a:r>
              <a:r>
                <a:rPr lang="en-GB" dirty="0" err="1"/>
                <a:t>ires</a:t>
              </a:r>
              <a:r>
                <a:rPr lang="en-GB" dirty="0"/>
                <a:t>, -</a:t>
              </a:r>
              <a:r>
                <a:rPr lang="en-GB" dirty="0" err="1"/>
                <a:t>iret</a:t>
              </a:r>
              <a:r>
                <a:rPr lang="en-GB" dirty="0"/>
                <a:t>, -</a:t>
              </a:r>
              <a:r>
                <a:rPr lang="en-GB" dirty="0" err="1"/>
                <a:t>ìremus</a:t>
              </a:r>
              <a:r>
                <a:rPr lang="en-GB" dirty="0"/>
                <a:t>, -</a:t>
              </a:r>
              <a:r>
                <a:rPr lang="en-GB" dirty="0" err="1"/>
                <a:t>ìrezis</a:t>
              </a:r>
              <a:r>
                <a:rPr lang="en-GB" dirty="0"/>
                <a:t>, -</a:t>
              </a:r>
              <a:r>
                <a:rPr lang="en-GB" dirty="0" err="1"/>
                <a:t>iren</a:t>
              </a:r>
              <a:endParaRPr lang="en-GB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809798" y="668866"/>
            <a:ext cx="4320591" cy="738664"/>
            <a:chOff x="6809798" y="668866"/>
            <a:chExt cx="4320591" cy="738664"/>
          </a:xfrm>
        </p:grpSpPr>
        <p:sp>
          <p:nvSpPr>
            <p:cNvPr id="49" name="TextBox 48"/>
            <p:cNvSpPr txBox="1"/>
            <p:nvPr/>
          </p:nvSpPr>
          <p:spPr>
            <a:xfrm>
              <a:off x="7628964" y="668866"/>
              <a:ext cx="2682259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Campidanese</a:t>
              </a:r>
              <a:r>
                <a:rPr lang="en-GB" dirty="0"/>
                <a:t>: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09798" y="1038198"/>
              <a:ext cx="4320591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-</a:t>
              </a:r>
              <a:r>
                <a:rPr lang="en-GB" dirty="0" err="1"/>
                <a:t>essi</a:t>
              </a:r>
              <a:r>
                <a:rPr lang="en-GB" dirty="0"/>
                <a:t>, -</a:t>
              </a:r>
              <a:r>
                <a:rPr lang="en-GB" dirty="0" err="1"/>
                <a:t>essis</a:t>
              </a:r>
              <a:r>
                <a:rPr lang="en-GB" dirty="0"/>
                <a:t>, </a:t>
              </a:r>
              <a:r>
                <a:rPr lang="en-GB" dirty="0" err="1"/>
                <a:t>essit</a:t>
              </a:r>
              <a:r>
                <a:rPr lang="en-GB" dirty="0"/>
                <a:t>, -</a:t>
              </a:r>
              <a:r>
                <a:rPr lang="en-GB" dirty="0" err="1"/>
                <a:t>essìmus</a:t>
              </a:r>
              <a:r>
                <a:rPr lang="en-GB" dirty="0"/>
                <a:t>, -</a:t>
              </a:r>
              <a:r>
                <a:rPr lang="en-GB" dirty="0" err="1"/>
                <a:t>essìdis</a:t>
              </a:r>
              <a:r>
                <a:rPr lang="en-GB" dirty="0"/>
                <a:t>, -</a:t>
              </a:r>
              <a:r>
                <a:rPr lang="en-GB" dirty="0" err="1"/>
                <a:t>essint</a:t>
              </a:r>
              <a:r>
                <a:rPr lang="en-GB" dirty="0"/>
                <a:t> 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628964" y="306101"/>
            <a:ext cx="268225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Inflected Infinitive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7345479" y="314960"/>
            <a:ext cx="4434146" cy="4461724"/>
            <a:chOff x="7345479" y="314960"/>
            <a:chExt cx="4434146" cy="4461724"/>
          </a:xfrm>
        </p:grpSpPr>
        <p:sp>
          <p:nvSpPr>
            <p:cNvPr id="55" name="TextBox 54"/>
            <p:cNvSpPr txBox="1"/>
            <p:nvPr/>
          </p:nvSpPr>
          <p:spPr>
            <a:xfrm>
              <a:off x="10311223" y="314960"/>
              <a:ext cx="146840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Imperative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359828" y="1561624"/>
              <a:ext cx="2420666" cy="3706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345479" y="2979593"/>
              <a:ext cx="2420666" cy="3706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345479" y="4406029"/>
              <a:ext cx="2420666" cy="3706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345479" y="1562947"/>
            <a:ext cx="2004709" cy="3213737"/>
            <a:chOff x="7345479" y="1562947"/>
            <a:chExt cx="2004709" cy="3213737"/>
          </a:xfrm>
        </p:grpSpPr>
        <p:sp>
          <p:nvSpPr>
            <p:cNvPr id="60" name="TextBox 59"/>
            <p:cNvSpPr txBox="1"/>
            <p:nvPr/>
          </p:nvSpPr>
          <p:spPr>
            <a:xfrm>
              <a:off x="7430741" y="1562947"/>
              <a:ext cx="1919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canta</a:t>
              </a:r>
              <a:r>
                <a:rPr lang="en-GB" dirty="0"/>
                <a:t>, </a:t>
              </a:r>
              <a:r>
                <a:rPr lang="en-GB" dirty="0" err="1"/>
                <a:t>cantate</a:t>
              </a:r>
              <a:endParaRPr lang="en-GB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59828" y="2995246"/>
              <a:ext cx="1919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time, </a:t>
              </a:r>
              <a:r>
                <a:rPr lang="en-GB" dirty="0" err="1"/>
                <a:t>timete</a:t>
              </a:r>
              <a:endParaRPr lang="en-GB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345479" y="4407352"/>
              <a:ext cx="1919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puli</a:t>
              </a:r>
              <a:r>
                <a:rPr lang="en-GB" dirty="0"/>
                <a:t>, </a:t>
              </a:r>
              <a:r>
                <a:rPr lang="en-GB" dirty="0" err="1"/>
                <a:t>pulite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50395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B01FF4-0D72-4B1D-A5E6-257CBD2397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7" t="7065" r="3225" b="2800"/>
          <a:stretch/>
        </p:blipFill>
        <p:spPr>
          <a:xfrm>
            <a:off x="415466" y="340907"/>
            <a:ext cx="5093208" cy="6181344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B65384-56EE-42C2-9200-055678C0CC67}"/>
              </a:ext>
            </a:extLst>
          </p:cNvPr>
          <p:cNvSpPr txBox="1"/>
          <p:nvPr/>
        </p:nvSpPr>
        <p:spPr>
          <a:xfrm>
            <a:off x="5508674" y="261008"/>
            <a:ext cx="63341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Dialectal variation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BBF5E6-3065-48B2-976D-9FA298F75126}"/>
              </a:ext>
            </a:extLst>
          </p:cNvPr>
          <p:cNvSpPr txBox="1"/>
          <p:nvPr/>
        </p:nvSpPr>
        <p:spPr>
          <a:xfrm>
            <a:off x="5601810" y="630340"/>
            <a:ext cx="61699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is significant regional and local variation in phonetics/phonology, lexis and morphology, though structural syntax is </a:t>
            </a:r>
            <a:r>
              <a:rPr lang="en-GB" b="1" dirty="0"/>
              <a:t>relatively</a:t>
            </a:r>
            <a:r>
              <a:rPr lang="en-GB" dirty="0"/>
              <a:t> homogeneous. The main dialectal division is between the South (</a:t>
            </a:r>
            <a:r>
              <a:rPr lang="en-GB" dirty="0" err="1"/>
              <a:t>Campidanese</a:t>
            </a:r>
            <a:r>
              <a:rPr lang="en-GB" dirty="0"/>
              <a:t>) and North, which is subdivided into two areas: </a:t>
            </a:r>
            <a:r>
              <a:rPr lang="en-GB" dirty="0" err="1"/>
              <a:t>Nuorese</a:t>
            </a:r>
            <a:r>
              <a:rPr lang="en-GB" dirty="0"/>
              <a:t> in the East and </a:t>
            </a:r>
            <a:r>
              <a:rPr lang="en-GB" dirty="0" err="1"/>
              <a:t>Logudorese</a:t>
            </a:r>
            <a:r>
              <a:rPr lang="en-GB" dirty="0"/>
              <a:t> in the West.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58BE38-F1E9-4B3F-A9BF-846091948575}"/>
              </a:ext>
            </a:extLst>
          </p:cNvPr>
          <p:cNvSpPr txBox="1"/>
          <p:nvPr/>
        </p:nvSpPr>
        <p:spPr>
          <a:xfrm>
            <a:off x="1926454" y="3994951"/>
            <a:ext cx="22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Campidanese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175233-FED0-4A8E-8C13-F235264F7921}"/>
              </a:ext>
            </a:extLst>
          </p:cNvPr>
          <p:cNvSpPr txBox="1"/>
          <p:nvPr/>
        </p:nvSpPr>
        <p:spPr>
          <a:xfrm>
            <a:off x="2642474" y="2670048"/>
            <a:ext cx="106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Nuorese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BB25BC-2777-4EE8-AEE1-21A303776344}"/>
              </a:ext>
            </a:extLst>
          </p:cNvPr>
          <p:cNvSpPr txBox="1"/>
          <p:nvPr/>
        </p:nvSpPr>
        <p:spPr>
          <a:xfrm>
            <a:off x="1571348" y="2024109"/>
            <a:ext cx="128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Logudorese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8A6B8A-BD85-47F0-8C99-1638F8FCB1EB}"/>
              </a:ext>
            </a:extLst>
          </p:cNvPr>
          <p:cNvSpPr txBox="1"/>
          <p:nvPr/>
        </p:nvSpPr>
        <p:spPr>
          <a:xfrm>
            <a:off x="5591842" y="2258089"/>
            <a:ext cx="61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 own research is based mainly on the Northern varieties and the local dialect with which I am most familiar.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187EDA-7D71-408D-9338-3D8E5649447E}"/>
              </a:ext>
            </a:extLst>
          </p:cNvPr>
          <p:cNvGrpSpPr/>
          <p:nvPr/>
        </p:nvGrpSpPr>
        <p:grpSpPr>
          <a:xfrm>
            <a:off x="3344783" y="2542100"/>
            <a:ext cx="3775109" cy="724639"/>
            <a:chOff x="3469070" y="2549113"/>
            <a:chExt cx="3775109" cy="724639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31C8C347-E875-4CA6-97F0-474E6A2A1E0E}"/>
                </a:ext>
              </a:extLst>
            </p:cNvPr>
            <p:cNvSpPr/>
            <p:nvPr/>
          </p:nvSpPr>
          <p:spPr>
            <a:xfrm rot="792630" flipH="1">
              <a:off x="3469070" y="2549113"/>
              <a:ext cx="2514600" cy="256032"/>
            </a:xfrm>
            <a:prstGeom prst="rightArrow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D0D078-701E-4F8C-9546-916D9ADC6E0F}"/>
                </a:ext>
              </a:extLst>
            </p:cNvPr>
            <p:cNvSpPr txBox="1"/>
            <p:nvPr/>
          </p:nvSpPr>
          <p:spPr>
            <a:xfrm>
              <a:off x="5903650" y="2904420"/>
              <a:ext cx="1340529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Spoken here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092C1B6-1185-426E-A03A-CA52057E08FC}"/>
              </a:ext>
            </a:extLst>
          </p:cNvPr>
          <p:cNvSpPr txBox="1"/>
          <p:nvPr/>
        </p:nvSpPr>
        <p:spPr>
          <a:xfrm>
            <a:off x="5591842" y="3374136"/>
            <a:ext cx="61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have partially adopted the standard orthography of the </a:t>
            </a:r>
            <a:r>
              <a:rPr lang="en-GB" i="1" dirty="0" err="1"/>
              <a:t>Limba</a:t>
            </a:r>
            <a:r>
              <a:rPr lang="en-GB" i="1" dirty="0"/>
              <a:t> </a:t>
            </a:r>
            <a:r>
              <a:rPr lang="en-GB" i="1" dirty="0" err="1"/>
              <a:t>Sarda</a:t>
            </a:r>
            <a:r>
              <a:rPr lang="en-GB" i="1" dirty="0"/>
              <a:t> Commune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53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" y="314960"/>
            <a:ext cx="157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Verbal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1520" y="314960"/>
            <a:ext cx="976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Two inflected tenses: present &amp; imperfect (states, habits, events in progress)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719" y="1933835"/>
            <a:ext cx="11338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 inflected future/conditional tense.</a:t>
            </a:r>
          </a:p>
          <a:p>
            <a:r>
              <a:rPr lang="en-GB" dirty="0"/>
              <a:t>Expressed by </a:t>
            </a:r>
            <a:r>
              <a:rPr lang="en-GB" i="1" dirty="0" err="1">
                <a:solidFill>
                  <a:srgbClr val="003478"/>
                </a:solidFill>
              </a:rPr>
              <a:t>àere+a+</a:t>
            </a:r>
            <a:r>
              <a:rPr lang="en-GB" dirty="0" err="1">
                <a:solidFill>
                  <a:srgbClr val="003478"/>
                </a:solidFill>
              </a:rPr>
              <a:t>Infinitive</a:t>
            </a:r>
            <a:r>
              <a:rPr lang="en-GB" dirty="0">
                <a:solidFill>
                  <a:srgbClr val="003478"/>
                </a:solidFill>
              </a:rPr>
              <a:t> (Indicative forms only): </a:t>
            </a:r>
            <a:r>
              <a:rPr lang="en-GB" i="1" dirty="0">
                <a:solidFill>
                  <a:srgbClr val="003478"/>
                </a:solidFill>
              </a:rPr>
              <a:t>At a </a:t>
            </a:r>
            <a:r>
              <a:rPr lang="en-GB" i="1" dirty="0" err="1">
                <a:solidFill>
                  <a:srgbClr val="003478"/>
                </a:solidFill>
              </a:rPr>
              <a:t>pròere</a:t>
            </a:r>
            <a:r>
              <a:rPr lang="en-GB" i="1" dirty="0">
                <a:solidFill>
                  <a:srgbClr val="003478"/>
                </a:solidFill>
              </a:rPr>
              <a:t> </a:t>
            </a:r>
            <a:r>
              <a:rPr lang="en-GB" dirty="0">
                <a:solidFill>
                  <a:srgbClr val="003478"/>
                </a:solidFill>
              </a:rPr>
              <a:t>‘It will rain/It is going to rain’</a:t>
            </a:r>
            <a:endParaRPr lang="en-GB" i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749427-CA2D-477C-B188-379DF6C235FF}"/>
              </a:ext>
            </a:extLst>
          </p:cNvPr>
          <p:cNvGrpSpPr/>
          <p:nvPr/>
        </p:nvGrpSpPr>
        <p:grpSpPr>
          <a:xfrm>
            <a:off x="416559" y="3470723"/>
            <a:ext cx="11348721" cy="2804914"/>
            <a:chOff x="416559" y="3262262"/>
            <a:chExt cx="11348721" cy="2978125"/>
          </a:xfrm>
        </p:grpSpPr>
        <p:sp>
          <p:nvSpPr>
            <p:cNvPr id="4" name="TextBox 3"/>
            <p:cNvSpPr txBox="1"/>
            <p:nvPr/>
          </p:nvSpPr>
          <p:spPr>
            <a:xfrm>
              <a:off x="416559" y="4869367"/>
              <a:ext cx="7054089" cy="3921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en-GB" dirty="0" err="1"/>
                <a:t>cantare</a:t>
              </a:r>
              <a:r>
                <a:rPr lang="en-GB" dirty="0"/>
                <a:t> ‘sing’:   </a:t>
              </a:r>
              <a:r>
                <a:rPr lang="en-GB" dirty="0">
                  <a:solidFill>
                    <a:srgbClr val="003478"/>
                  </a:solidFill>
                </a:rPr>
                <a:t>Past part.: </a:t>
              </a:r>
              <a:r>
                <a:rPr lang="en-GB" i="1" dirty="0" err="1">
                  <a:solidFill>
                    <a:srgbClr val="003478"/>
                  </a:solidFill>
                </a:rPr>
                <a:t>cantadu</a:t>
              </a:r>
              <a:r>
                <a:rPr lang="en-GB" i="1" dirty="0">
                  <a:solidFill>
                    <a:srgbClr val="003478"/>
                  </a:solidFill>
                </a:rPr>
                <a:t>, -a, -</a:t>
              </a:r>
              <a:r>
                <a:rPr lang="en-GB" i="1" dirty="0" err="1">
                  <a:solidFill>
                    <a:srgbClr val="003478"/>
                  </a:solidFill>
                </a:rPr>
                <a:t>os</a:t>
              </a:r>
              <a:r>
                <a:rPr lang="en-GB" i="1" dirty="0">
                  <a:solidFill>
                    <a:srgbClr val="003478"/>
                  </a:solidFill>
                </a:rPr>
                <a:t>, -as. </a:t>
              </a:r>
              <a:r>
                <a:rPr lang="en-GB" dirty="0" err="1">
                  <a:solidFill>
                    <a:srgbClr val="003478"/>
                  </a:solidFill>
                </a:rPr>
                <a:t>Pres.part</a:t>
              </a:r>
              <a:r>
                <a:rPr lang="en-GB" dirty="0">
                  <a:solidFill>
                    <a:srgbClr val="003478"/>
                  </a:solidFill>
                </a:rPr>
                <a:t>.:</a:t>
              </a:r>
              <a:r>
                <a:rPr lang="en-GB" i="1" dirty="0">
                  <a:solidFill>
                    <a:srgbClr val="003478"/>
                  </a:solidFill>
                </a:rPr>
                <a:t> </a:t>
              </a:r>
              <a:r>
                <a:rPr lang="en-GB" i="1" dirty="0" err="1">
                  <a:solidFill>
                    <a:srgbClr val="003478"/>
                  </a:solidFill>
                </a:rPr>
                <a:t>cantande</a:t>
              </a:r>
              <a:r>
                <a:rPr lang="en-GB" i="1" dirty="0">
                  <a:solidFill>
                    <a:srgbClr val="003478"/>
                  </a:solidFill>
                </a:rPr>
                <a:t>/-</a:t>
              </a:r>
              <a:r>
                <a:rPr lang="en-GB" i="1" dirty="0" err="1">
                  <a:solidFill>
                    <a:srgbClr val="003478"/>
                  </a:solidFill>
                </a:rPr>
                <a:t>ende</a:t>
              </a:r>
              <a:endParaRPr lang="en-GB" dirty="0">
                <a:solidFill>
                  <a:srgbClr val="003478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6559" y="5351648"/>
              <a:ext cx="7054090" cy="3921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en-GB" dirty="0" err="1"/>
                <a:t>tìmer</a:t>
              </a:r>
              <a:r>
                <a:rPr lang="en-GB" dirty="0"/>
                <a:t>(e) ‘fear’: </a:t>
              </a:r>
              <a:r>
                <a:rPr lang="en-GB" dirty="0">
                  <a:solidFill>
                    <a:srgbClr val="003478"/>
                  </a:solidFill>
                </a:rPr>
                <a:t>Past part.: </a:t>
              </a:r>
              <a:r>
                <a:rPr lang="en-GB" i="1" dirty="0" err="1">
                  <a:solidFill>
                    <a:srgbClr val="003478"/>
                  </a:solidFill>
                </a:rPr>
                <a:t>tìmidu</a:t>
              </a:r>
              <a:r>
                <a:rPr lang="en-GB" i="1" dirty="0">
                  <a:solidFill>
                    <a:srgbClr val="003478"/>
                  </a:solidFill>
                </a:rPr>
                <a:t>, -a, -</a:t>
              </a:r>
              <a:r>
                <a:rPr lang="en-GB" i="1" dirty="0" err="1">
                  <a:solidFill>
                    <a:srgbClr val="003478"/>
                  </a:solidFill>
                </a:rPr>
                <a:t>os</a:t>
              </a:r>
              <a:r>
                <a:rPr lang="en-GB" i="1" dirty="0">
                  <a:solidFill>
                    <a:srgbClr val="003478"/>
                  </a:solidFill>
                </a:rPr>
                <a:t>, -as. </a:t>
              </a:r>
              <a:r>
                <a:rPr lang="en-GB" dirty="0" err="1">
                  <a:solidFill>
                    <a:srgbClr val="003478"/>
                  </a:solidFill>
                </a:rPr>
                <a:t>Pres.part</a:t>
              </a:r>
              <a:r>
                <a:rPr lang="en-GB" dirty="0">
                  <a:solidFill>
                    <a:srgbClr val="003478"/>
                  </a:solidFill>
                </a:rPr>
                <a:t>.:</a:t>
              </a:r>
              <a:r>
                <a:rPr lang="en-GB" i="1" dirty="0">
                  <a:solidFill>
                    <a:srgbClr val="003478"/>
                  </a:solidFill>
                </a:rPr>
                <a:t> </a:t>
              </a:r>
              <a:r>
                <a:rPr lang="en-GB" i="1" dirty="0" err="1">
                  <a:solidFill>
                    <a:srgbClr val="003478"/>
                  </a:solidFill>
                </a:rPr>
                <a:t>timende</a:t>
              </a:r>
              <a:endParaRPr lang="en-GB" dirty="0">
                <a:solidFill>
                  <a:srgbClr val="003478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6719" y="5848248"/>
              <a:ext cx="7043929" cy="3921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en-GB" dirty="0" err="1"/>
                <a:t>pulire</a:t>
              </a:r>
              <a:r>
                <a:rPr lang="en-GB" dirty="0"/>
                <a:t> ‘clean’:  </a:t>
              </a:r>
              <a:r>
                <a:rPr lang="en-GB" dirty="0">
                  <a:solidFill>
                    <a:srgbClr val="003478"/>
                  </a:solidFill>
                </a:rPr>
                <a:t>Past part.: </a:t>
              </a:r>
              <a:r>
                <a:rPr lang="en-GB" i="1" dirty="0" err="1">
                  <a:solidFill>
                    <a:srgbClr val="003478"/>
                  </a:solidFill>
                </a:rPr>
                <a:t>istadu</a:t>
              </a:r>
              <a:r>
                <a:rPr lang="en-GB" i="1" dirty="0">
                  <a:solidFill>
                    <a:srgbClr val="003478"/>
                  </a:solidFill>
                </a:rPr>
                <a:t>, -a, -</a:t>
              </a:r>
              <a:r>
                <a:rPr lang="en-GB" i="1" dirty="0" err="1">
                  <a:solidFill>
                    <a:srgbClr val="003478"/>
                  </a:solidFill>
                </a:rPr>
                <a:t>os</a:t>
              </a:r>
              <a:r>
                <a:rPr lang="en-GB" i="1" dirty="0">
                  <a:solidFill>
                    <a:srgbClr val="003478"/>
                  </a:solidFill>
                </a:rPr>
                <a:t>, -as. </a:t>
              </a:r>
              <a:r>
                <a:rPr lang="en-GB" dirty="0" err="1">
                  <a:solidFill>
                    <a:srgbClr val="003478"/>
                  </a:solidFill>
                </a:rPr>
                <a:t>Pres.part</a:t>
              </a:r>
              <a:r>
                <a:rPr lang="en-GB" dirty="0">
                  <a:solidFill>
                    <a:srgbClr val="003478"/>
                  </a:solidFill>
                </a:rPr>
                <a:t>.:</a:t>
              </a:r>
              <a:r>
                <a:rPr lang="en-GB" i="1" dirty="0">
                  <a:solidFill>
                    <a:srgbClr val="003478"/>
                  </a:solidFill>
                </a:rPr>
                <a:t> </a:t>
              </a:r>
              <a:r>
                <a:rPr lang="en-GB" i="1" dirty="0" err="1">
                  <a:solidFill>
                    <a:srgbClr val="003478"/>
                  </a:solidFill>
                </a:rPr>
                <a:t>pulinde</a:t>
              </a:r>
              <a:r>
                <a:rPr lang="en-GB" i="1" dirty="0">
                  <a:solidFill>
                    <a:srgbClr val="003478"/>
                  </a:solidFill>
                </a:rPr>
                <a:t>/-</a:t>
              </a:r>
              <a:r>
                <a:rPr lang="en-GB" i="1" dirty="0" err="1">
                  <a:solidFill>
                    <a:srgbClr val="003478"/>
                  </a:solidFill>
                </a:rPr>
                <a:t>ende</a:t>
              </a:r>
              <a:r>
                <a:rPr lang="en-GB" dirty="0"/>
                <a:t>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6719" y="3262262"/>
              <a:ext cx="5669280" cy="147732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err="1"/>
                <a:t>èssere</a:t>
              </a:r>
              <a:r>
                <a:rPr lang="en-GB" dirty="0"/>
                <a:t> ‘be’:</a:t>
              </a:r>
            </a:p>
            <a:p>
              <a:r>
                <a:rPr lang="en-GB" dirty="0"/>
                <a:t>Pres: </a:t>
              </a:r>
              <a:r>
                <a:rPr lang="en-GB" i="1" dirty="0"/>
                <a:t>so, </a:t>
              </a:r>
              <a:r>
                <a:rPr lang="en-GB" i="1" dirty="0" err="1"/>
                <a:t>ses</a:t>
              </a:r>
              <a:r>
                <a:rPr lang="en-GB" i="1" dirty="0"/>
                <a:t>, </a:t>
              </a:r>
              <a:r>
                <a:rPr lang="en-GB" i="1" dirty="0" err="1"/>
                <a:t>est</a:t>
              </a:r>
              <a:r>
                <a:rPr lang="en-GB" i="1" dirty="0"/>
                <a:t>, </a:t>
              </a:r>
              <a:r>
                <a:rPr lang="en-GB" i="1" dirty="0" err="1"/>
                <a:t>semus</a:t>
              </a:r>
              <a:r>
                <a:rPr lang="en-GB" i="1" dirty="0"/>
                <a:t>, </a:t>
              </a:r>
              <a:r>
                <a:rPr lang="en-GB" i="1" dirty="0" err="1"/>
                <a:t>sezis</a:t>
              </a:r>
              <a:r>
                <a:rPr lang="en-GB" i="1" dirty="0"/>
                <a:t>, sun</a:t>
              </a:r>
              <a:br>
                <a:rPr lang="en-GB" i="1" dirty="0"/>
              </a:br>
              <a:r>
                <a:rPr lang="en-GB" dirty="0" err="1"/>
                <a:t>Imperf</a:t>
              </a:r>
              <a:r>
                <a:rPr lang="en-GB" dirty="0"/>
                <a:t>.:  </a:t>
              </a:r>
              <a:r>
                <a:rPr lang="en-GB" i="1" dirty="0" err="1"/>
                <a:t>fipo</a:t>
              </a:r>
              <a:r>
                <a:rPr lang="en-GB" i="1" dirty="0"/>
                <a:t>, </a:t>
              </a:r>
              <a:r>
                <a:rPr lang="en-GB" i="1" dirty="0" err="1"/>
                <a:t>fis</a:t>
              </a:r>
              <a:r>
                <a:rPr lang="en-GB" i="1" dirty="0"/>
                <a:t>, fit, </a:t>
              </a:r>
              <a:r>
                <a:rPr lang="en-GB" i="1" dirty="0" err="1"/>
                <a:t>fimus</a:t>
              </a:r>
              <a:r>
                <a:rPr lang="en-GB" i="1" dirty="0"/>
                <a:t>, </a:t>
              </a:r>
              <a:r>
                <a:rPr lang="en-GB" i="1" dirty="0" err="1"/>
                <a:t>fizes</a:t>
              </a:r>
              <a:r>
                <a:rPr lang="en-GB" i="1" dirty="0"/>
                <a:t>, fin</a:t>
              </a:r>
              <a:br>
                <a:rPr lang="en-GB" i="1" dirty="0"/>
              </a:br>
              <a:r>
                <a:rPr lang="en-GB" dirty="0"/>
                <a:t>Pres. subj: </a:t>
              </a:r>
              <a:r>
                <a:rPr lang="en-GB" i="1" dirty="0" err="1"/>
                <a:t>sia</a:t>
              </a:r>
              <a:r>
                <a:rPr lang="en-GB" i="1" dirty="0"/>
                <a:t>, </a:t>
              </a:r>
              <a:r>
                <a:rPr lang="en-GB" i="1" dirty="0" err="1"/>
                <a:t>sias</a:t>
              </a:r>
              <a:r>
                <a:rPr lang="en-GB" i="1" dirty="0"/>
                <a:t>, </a:t>
              </a:r>
              <a:r>
                <a:rPr lang="en-GB" i="1" dirty="0" err="1"/>
                <a:t>siat</a:t>
              </a:r>
              <a:r>
                <a:rPr lang="en-GB" i="1" dirty="0"/>
                <a:t>, </a:t>
              </a:r>
              <a:r>
                <a:rPr lang="en-GB" i="1" dirty="0" err="1"/>
                <a:t>siamus</a:t>
              </a:r>
              <a:r>
                <a:rPr lang="en-GB" i="1" dirty="0"/>
                <a:t>, </a:t>
              </a:r>
              <a:r>
                <a:rPr lang="en-GB" i="1" dirty="0" err="1"/>
                <a:t>siazes</a:t>
              </a:r>
              <a:r>
                <a:rPr lang="en-GB" i="1" dirty="0"/>
                <a:t>, </a:t>
              </a:r>
              <a:r>
                <a:rPr lang="en-GB" i="1" dirty="0" err="1"/>
                <a:t>sian</a:t>
              </a:r>
              <a:endParaRPr lang="en-GB" i="1" dirty="0"/>
            </a:p>
            <a:p>
              <a:r>
                <a:rPr lang="en-GB" dirty="0"/>
                <a:t>Past part.: </a:t>
              </a:r>
              <a:r>
                <a:rPr lang="en-GB" i="1" dirty="0" err="1"/>
                <a:t>istadu</a:t>
              </a:r>
              <a:r>
                <a:rPr lang="en-GB" i="1" dirty="0"/>
                <a:t>, -a, -</a:t>
              </a:r>
              <a:r>
                <a:rPr lang="en-GB" i="1" dirty="0" err="1"/>
                <a:t>os</a:t>
              </a:r>
              <a:r>
                <a:rPr lang="en-GB" i="1" dirty="0"/>
                <a:t>, -as. </a:t>
              </a:r>
              <a:r>
                <a:rPr lang="en-GB" dirty="0" err="1"/>
                <a:t>Pres.part</a:t>
              </a:r>
              <a:r>
                <a:rPr lang="en-GB" dirty="0"/>
                <a:t>.:</a:t>
              </a:r>
              <a:r>
                <a:rPr lang="en-GB" i="1" dirty="0"/>
                <a:t> </a:t>
              </a:r>
              <a:r>
                <a:rPr lang="en-GB" i="1" dirty="0" err="1"/>
                <a:t>essende</a:t>
              </a:r>
              <a:endParaRPr lang="en-GB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096000" y="3262263"/>
              <a:ext cx="5669280" cy="14773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err="1"/>
                <a:t>àere</a:t>
              </a:r>
              <a:r>
                <a:rPr lang="en-GB" dirty="0"/>
                <a:t> ‘have:</a:t>
              </a:r>
            </a:p>
            <a:p>
              <a:r>
                <a:rPr lang="en-GB" dirty="0"/>
                <a:t>Pres: </a:t>
              </a:r>
              <a:r>
                <a:rPr lang="en-GB" i="1" dirty="0" err="1"/>
                <a:t>apo</a:t>
              </a:r>
              <a:r>
                <a:rPr lang="en-GB" i="1" dirty="0"/>
                <a:t>, as, at, </a:t>
              </a:r>
              <a:r>
                <a:rPr lang="en-GB" i="1" dirty="0" err="1"/>
                <a:t>amus</a:t>
              </a:r>
              <a:r>
                <a:rPr lang="en-GB" i="1" dirty="0"/>
                <a:t>, </a:t>
              </a:r>
              <a:r>
                <a:rPr lang="en-GB" i="1" dirty="0" err="1"/>
                <a:t>azis</a:t>
              </a:r>
              <a:r>
                <a:rPr lang="en-GB" i="1" dirty="0"/>
                <a:t>, an</a:t>
              </a:r>
            </a:p>
            <a:p>
              <a:r>
                <a:rPr lang="en-GB" dirty="0" err="1"/>
                <a:t>Imperf</a:t>
              </a:r>
              <a:r>
                <a:rPr lang="en-GB" dirty="0"/>
                <a:t>.:  </a:t>
              </a:r>
              <a:r>
                <a:rPr lang="en-GB" i="1" dirty="0" err="1"/>
                <a:t>aio</a:t>
              </a:r>
              <a:r>
                <a:rPr lang="en-GB" i="1" dirty="0"/>
                <a:t>, </a:t>
              </a:r>
              <a:r>
                <a:rPr lang="en-GB" i="1" dirty="0" err="1"/>
                <a:t>aias</a:t>
              </a:r>
              <a:r>
                <a:rPr lang="en-GB" i="1" dirty="0"/>
                <a:t>, </a:t>
              </a:r>
              <a:r>
                <a:rPr lang="en-GB" i="1" dirty="0" err="1"/>
                <a:t>aiat</a:t>
              </a:r>
              <a:r>
                <a:rPr lang="en-GB" i="1" dirty="0"/>
                <a:t>, </a:t>
              </a:r>
              <a:r>
                <a:rPr lang="en-GB" i="1" dirty="0" err="1"/>
                <a:t>aìamus</a:t>
              </a:r>
              <a:r>
                <a:rPr lang="en-GB" i="1" dirty="0"/>
                <a:t>, </a:t>
              </a:r>
              <a:r>
                <a:rPr lang="en-GB" i="1" dirty="0" err="1"/>
                <a:t>aìazes</a:t>
              </a:r>
              <a:r>
                <a:rPr lang="en-GB" i="1" dirty="0"/>
                <a:t>, </a:t>
              </a:r>
              <a:r>
                <a:rPr lang="en-GB" i="1" dirty="0" err="1"/>
                <a:t>aiant</a:t>
              </a:r>
              <a:br>
                <a:rPr lang="en-GB" i="1" dirty="0"/>
              </a:br>
              <a:r>
                <a:rPr lang="en-GB" dirty="0"/>
                <a:t>Pres. subj: </a:t>
              </a:r>
              <a:r>
                <a:rPr lang="en-GB" i="1" dirty="0" err="1"/>
                <a:t>sia</a:t>
              </a:r>
              <a:r>
                <a:rPr lang="en-GB" i="1" dirty="0"/>
                <a:t>, </a:t>
              </a:r>
              <a:r>
                <a:rPr lang="en-GB" i="1" dirty="0" err="1"/>
                <a:t>sias</a:t>
              </a:r>
              <a:r>
                <a:rPr lang="en-GB" i="1" dirty="0"/>
                <a:t>, </a:t>
              </a:r>
              <a:r>
                <a:rPr lang="en-GB" i="1" dirty="0" err="1"/>
                <a:t>siat</a:t>
              </a:r>
              <a:r>
                <a:rPr lang="en-GB" i="1" dirty="0"/>
                <a:t>, </a:t>
              </a:r>
              <a:r>
                <a:rPr lang="en-GB" i="1" dirty="0" err="1"/>
                <a:t>siamus</a:t>
              </a:r>
              <a:r>
                <a:rPr lang="en-GB" i="1" dirty="0"/>
                <a:t>, </a:t>
              </a:r>
              <a:r>
                <a:rPr lang="en-GB" i="1" dirty="0" err="1"/>
                <a:t>siazes</a:t>
              </a:r>
              <a:r>
                <a:rPr lang="en-GB" i="1" dirty="0"/>
                <a:t>, </a:t>
              </a:r>
              <a:r>
                <a:rPr lang="en-GB" i="1" dirty="0" err="1"/>
                <a:t>sian</a:t>
              </a:r>
              <a:endParaRPr lang="en-GB" i="1" dirty="0"/>
            </a:p>
            <a:p>
              <a:pPr lvl="0"/>
              <a:r>
                <a:rPr lang="en-GB" dirty="0">
                  <a:solidFill>
                    <a:srgbClr val="003478"/>
                  </a:solidFill>
                </a:rPr>
                <a:t>Past part.: </a:t>
              </a:r>
              <a:r>
                <a:rPr lang="en-GB" i="1" dirty="0" err="1">
                  <a:solidFill>
                    <a:srgbClr val="003478"/>
                  </a:solidFill>
                </a:rPr>
                <a:t>apidu</a:t>
              </a:r>
              <a:r>
                <a:rPr lang="en-GB" i="1" dirty="0">
                  <a:solidFill>
                    <a:srgbClr val="003478"/>
                  </a:solidFill>
                </a:rPr>
                <a:t>, -a, -</a:t>
              </a:r>
              <a:r>
                <a:rPr lang="en-GB" i="1" dirty="0" err="1">
                  <a:solidFill>
                    <a:srgbClr val="003478"/>
                  </a:solidFill>
                </a:rPr>
                <a:t>os</a:t>
              </a:r>
              <a:r>
                <a:rPr lang="en-GB" i="1" dirty="0">
                  <a:solidFill>
                    <a:srgbClr val="003478"/>
                  </a:solidFill>
                </a:rPr>
                <a:t>, -as. </a:t>
              </a:r>
              <a:r>
                <a:rPr lang="en-GB" dirty="0" err="1">
                  <a:solidFill>
                    <a:srgbClr val="003478"/>
                  </a:solidFill>
                </a:rPr>
                <a:t>Pres.part</a:t>
              </a:r>
              <a:r>
                <a:rPr lang="en-GB" dirty="0">
                  <a:solidFill>
                    <a:srgbClr val="003478"/>
                  </a:solidFill>
                </a:rPr>
                <a:t>.:</a:t>
              </a:r>
              <a:r>
                <a:rPr lang="en-GB" i="1" dirty="0">
                  <a:solidFill>
                    <a:srgbClr val="003478"/>
                  </a:solidFill>
                </a:rPr>
                <a:t> </a:t>
              </a:r>
              <a:r>
                <a:rPr lang="en-GB" i="1" dirty="0" err="1">
                  <a:solidFill>
                    <a:srgbClr val="003478"/>
                  </a:solidFill>
                </a:rPr>
                <a:t>aende</a:t>
              </a:r>
              <a:endParaRPr lang="en-GB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EDDCF85-F6A2-41ED-B8A7-221C547ED9AE}"/>
              </a:ext>
            </a:extLst>
          </p:cNvPr>
          <p:cNvSpPr txBox="1"/>
          <p:nvPr/>
        </p:nvSpPr>
        <p:spPr>
          <a:xfrm>
            <a:off x="426719" y="684292"/>
            <a:ext cx="11338561" cy="372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 inflected tense to describe ‘punctual’ events in the past </a:t>
            </a:r>
            <a:r>
              <a:rPr lang="en-GB" dirty="0"/>
              <a:t>(except in literary usage).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BEA1C4-2FA0-4AA5-9CD9-5EC54248D9B7}"/>
              </a:ext>
            </a:extLst>
          </p:cNvPr>
          <p:cNvSpPr txBox="1"/>
          <p:nvPr/>
        </p:nvSpPr>
        <p:spPr>
          <a:xfrm>
            <a:off x="416558" y="994299"/>
            <a:ext cx="11348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Compound perfective forms: </a:t>
            </a:r>
            <a:r>
              <a:rPr lang="en-GB" i="1" dirty="0" err="1"/>
              <a:t>aere</a:t>
            </a:r>
            <a:r>
              <a:rPr lang="en-GB" i="1" dirty="0"/>
              <a:t>/</a:t>
            </a:r>
            <a:r>
              <a:rPr lang="en-GB" i="1" dirty="0" err="1"/>
              <a:t>èssere</a:t>
            </a:r>
            <a:r>
              <a:rPr lang="en-GB" i="1" dirty="0"/>
              <a:t> </a:t>
            </a:r>
            <a:r>
              <a:rPr lang="en-GB" dirty="0"/>
              <a:t>(‘have/be’)+past-participle: </a:t>
            </a:r>
            <a:r>
              <a:rPr lang="en-GB" i="1" dirty="0" err="1"/>
              <a:t>L’apo</a:t>
            </a:r>
            <a:r>
              <a:rPr lang="en-GB" i="1" dirty="0"/>
              <a:t> </a:t>
            </a:r>
            <a:r>
              <a:rPr lang="en-GB" i="1" dirty="0" err="1"/>
              <a:t>fatu</a:t>
            </a:r>
            <a:r>
              <a:rPr lang="en-GB" i="1" dirty="0"/>
              <a:t> </a:t>
            </a:r>
            <a:r>
              <a:rPr lang="en-GB" i="1" dirty="0" err="1"/>
              <a:t>eris</a:t>
            </a:r>
            <a:r>
              <a:rPr lang="en-GB" i="1" dirty="0"/>
              <a:t> </a:t>
            </a:r>
            <a:r>
              <a:rPr lang="en-GB" dirty="0"/>
              <a:t>‘I did it yesterday’; </a:t>
            </a:r>
            <a:r>
              <a:rPr lang="en-GB" i="1" dirty="0" err="1"/>
              <a:t>L’apo</a:t>
            </a:r>
            <a:r>
              <a:rPr lang="en-GB" i="1" dirty="0"/>
              <a:t> </a:t>
            </a:r>
            <a:r>
              <a:rPr lang="en-GB" i="1" dirty="0" err="1"/>
              <a:t>giai</a:t>
            </a:r>
            <a:r>
              <a:rPr lang="en-GB" i="1" dirty="0"/>
              <a:t> </a:t>
            </a:r>
            <a:r>
              <a:rPr lang="en-GB" i="1" dirty="0" err="1"/>
              <a:t>fatu</a:t>
            </a:r>
            <a:r>
              <a:rPr lang="en-GB" dirty="0"/>
              <a:t> ‘I have already done it; </a:t>
            </a:r>
            <a:r>
              <a:rPr lang="en-GB" i="1" dirty="0"/>
              <a:t>Sun </a:t>
            </a:r>
            <a:r>
              <a:rPr lang="en-GB" i="1" dirty="0" err="1"/>
              <a:t>arribados</a:t>
            </a:r>
            <a:r>
              <a:rPr lang="en-GB" i="1" dirty="0"/>
              <a:t> </a:t>
            </a:r>
            <a:r>
              <a:rPr lang="en-GB" i="1" dirty="0" err="1"/>
              <a:t>eris</a:t>
            </a:r>
            <a:r>
              <a:rPr lang="en-GB" dirty="0"/>
              <a:t> ‘They arrived yesterday’; </a:t>
            </a:r>
            <a:r>
              <a:rPr lang="en-GB" i="1" dirty="0"/>
              <a:t>Sun </a:t>
            </a:r>
            <a:r>
              <a:rPr lang="en-GB" i="1" dirty="0" err="1"/>
              <a:t>giai</a:t>
            </a:r>
            <a:r>
              <a:rPr lang="en-GB" i="1" dirty="0"/>
              <a:t> </a:t>
            </a:r>
            <a:r>
              <a:rPr lang="en-GB" i="1" dirty="0" err="1"/>
              <a:t>arribados</a:t>
            </a:r>
            <a:r>
              <a:rPr lang="en-GB" dirty="0"/>
              <a:t> ‘They have already arrived’ (also pluperfect, etc.)</a:t>
            </a:r>
            <a:endParaRPr lang="en-GB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E6ECA8-4D91-4ACC-93E1-566681410627}"/>
              </a:ext>
            </a:extLst>
          </p:cNvPr>
          <p:cNvSpPr txBox="1"/>
          <p:nvPr/>
        </p:nvSpPr>
        <p:spPr>
          <a:xfrm>
            <a:off x="416558" y="2507932"/>
            <a:ext cx="11348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Progressive</a:t>
            </a:r>
            <a:r>
              <a:rPr lang="en-GB" dirty="0"/>
              <a:t> (</a:t>
            </a:r>
            <a:r>
              <a:rPr lang="en-GB" i="1" dirty="0" err="1"/>
              <a:t>èssere</a:t>
            </a:r>
            <a:r>
              <a:rPr lang="en-GB" dirty="0" err="1"/>
              <a:t>+present-participle</a:t>
            </a:r>
            <a:r>
              <a:rPr lang="en-GB" dirty="0"/>
              <a:t>): frequently used to describe events in progress at a particular time (but not obligatory, unlike English): </a:t>
            </a:r>
            <a:r>
              <a:rPr lang="en-GB" i="1" dirty="0"/>
              <a:t>Est </a:t>
            </a:r>
            <a:r>
              <a:rPr lang="en-GB" i="1" dirty="0" err="1"/>
              <a:t>proende</a:t>
            </a:r>
            <a:r>
              <a:rPr lang="en-GB" i="1" dirty="0"/>
              <a:t>/</a:t>
            </a:r>
            <a:r>
              <a:rPr lang="en-GB" i="1" dirty="0" err="1"/>
              <a:t>proet</a:t>
            </a:r>
            <a:r>
              <a:rPr lang="en-GB" dirty="0"/>
              <a:t> ‘It is raining’ (cf. </a:t>
            </a:r>
            <a:r>
              <a:rPr lang="en-GB" i="1" dirty="0"/>
              <a:t>*It rains (now)</a:t>
            </a:r>
            <a:r>
              <a:rPr lang="en-GB" dirty="0"/>
              <a:t>); </a:t>
            </a:r>
            <a:r>
              <a:rPr lang="en-GB" i="1" dirty="0"/>
              <a:t>Fin </a:t>
            </a:r>
            <a:r>
              <a:rPr lang="en-GB" i="1" dirty="0" err="1"/>
              <a:t>traballande</a:t>
            </a:r>
            <a:r>
              <a:rPr lang="en-GB" i="1" dirty="0"/>
              <a:t>/</a:t>
            </a:r>
            <a:r>
              <a:rPr lang="en-GB" i="1" dirty="0" err="1"/>
              <a:t>traballian</a:t>
            </a:r>
            <a:r>
              <a:rPr lang="en-GB" dirty="0"/>
              <a:t> ‘They were working’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80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8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34250A4-CA6B-43ED-A149-4B99742F3784}"/>
              </a:ext>
            </a:extLst>
          </p:cNvPr>
          <p:cNvSpPr txBox="1"/>
          <p:nvPr/>
        </p:nvSpPr>
        <p:spPr>
          <a:xfrm>
            <a:off x="3154680" y="4855464"/>
            <a:ext cx="56692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  <a:p>
            <a:pPr algn="ctr"/>
            <a:r>
              <a:rPr lang="en-GB" dirty="0">
                <a:solidFill>
                  <a:srgbClr val="FF0000"/>
                </a:solidFill>
              </a:rPr>
              <a:t>No subject-verb or participle agreement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E39860-CB52-4F08-A5A5-40736EC599FC}"/>
              </a:ext>
            </a:extLst>
          </p:cNvPr>
          <p:cNvSpPr txBox="1"/>
          <p:nvPr/>
        </p:nvSpPr>
        <p:spPr>
          <a:xfrm>
            <a:off x="402336" y="320040"/>
            <a:ext cx="7077456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Perfective constructions: auxiliary choice and past-participle agreement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992546-1617-4F86-A3FE-1229E2A9F22A}"/>
              </a:ext>
            </a:extLst>
          </p:cNvPr>
          <p:cNvSpPr txBox="1"/>
          <p:nvPr/>
        </p:nvSpPr>
        <p:spPr>
          <a:xfrm>
            <a:off x="694944" y="756273"/>
            <a:ext cx="357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default auxiliary is </a:t>
            </a:r>
            <a:r>
              <a:rPr lang="en-GB" i="1" dirty="0" err="1">
                <a:solidFill>
                  <a:srgbClr val="003478"/>
                </a:solidFill>
              </a:rPr>
              <a:t>àere</a:t>
            </a:r>
            <a:r>
              <a:rPr lang="en-GB" i="1" dirty="0">
                <a:solidFill>
                  <a:srgbClr val="003478"/>
                </a:solidFill>
              </a:rPr>
              <a:t> ‘have’.</a:t>
            </a:r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55A5FA-7663-43C8-840C-F0F29515A036}"/>
              </a:ext>
            </a:extLst>
          </p:cNvPr>
          <p:cNvSpPr txBox="1"/>
          <p:nvPr/>
        </p:nvSpPr>
        <p:spPr>
          <a:xfrm>
            <a:off x="402336" y="1177790"/>
            <a:ext cx="116128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 err="1">
                <a:solidFill>
                  <a:srgbClr val="003478"/>
                </a:solidFill>
              </a:rPr>
              <a:t>èssere</a:t>
            </a:r>
            <a:r>
              <a:rPr lang="en-GB" i="1" dirty="0">
                <a:solidFill>
                  <a:srgbClr val="003478"/>
                </a:solidFill>
              </a:rPr>
              <a:t> ‘be’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41C0E-3859-4D19-BB8A-9C43F553465A}"/>
              </a:ext>
            </a:extLst>
          </p:cNvPr>
          <p:cNvSpPr txBox="1"/>
          <p:nvPr/>
        </p:nvSpPr>
        <p:spPr>
          <a:xfrm>
            <a:off x="1563624" y="1177790"/>
            <a:ext cx="3822192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Unaccusative</a:t>
            </a:r>
            <a:r>
              <a:rPr lang="en-GB" dirty="0"/>
              <a:t> verbs (Subject = Theme)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B63912-0F66-4D79-8B29-B1525E633FAD}"/>
              </a:ext>
            </a:extLst>
          </p:cNvPr>
          <p:cNvGrpSpPr/>
          <p:nvPr/>
        </p:nvGrpSpPr>
        <p:grpSpPr>
          <a:xfrm>
            <a:off x="2340864" y="1547122"/>
            <a:ext cx="9436608" cy="962370"/>
            <a:chOff x="2340864" y="1547122"/>
            <a:chExt cx="9436608" cy="96237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790871E-83E1-4F50-BA43-38432928C23C}"/>
                </a:ext>
              </a:extLst>
            </p:cNvPr>
            <p:cNvSpPr txBox="1"/>
            <p:nvPr/>
          </p:nvSpPr>
          <p:spPr>
            <a:xfrm>
              <a:off x="2340864" y="1547122"/>
              <a:ext cx="9436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Change of location: </a:t>
              </a:r>
              <a:r>
                <a:rPr lang="en-GB" i="1" dirty="0" err="1"/>
                <a:t>andare</a:t>
              </a:r>
              <a:r>
                <a:rPr lang="en-GB" dirty="0"/>
                <a:t> ‘go’, </a:t>
              </a:r>
              <a:r>
                <a:rPr lang="en-GB" i="1" dirty="0" err="1"/>
                <a:t>bènnere</a:t>
              </a:r>
              <a:r>
                <a:rPr lang="en-GB" i="1" dirty="0"/>
                <a:t> </a:t>
              </a:r>
              <a:r>
                <a:rPr lang="en-GB" dirty="0"/>
                <a:t>‘come’; </a:t>
              </a:r>
              <a:r>
                <a:rPr lang="en-GB" i="1" dirty="0" err="1"/>
                <a:t>arribare</a:t>
              </a:r>
              <a:r>
                <a:rPr lang="en-GB" i="1" dirty="0"/>
                <a:t> </a:t>
              </a:r>
              <a:r>
                <a:rPr lang="en-GB" dirty="0"/>
                <a:t>‘arrive’, </a:t>
              </a:r>
              <a:r>
                <a:rPr lang="en-GB" i="1" dirty="0" err="1"/>
                <a:t>intrare</a:t>
              </a:r>
              <a:r>
                <a:rPr lang="en-GB" i="1" dirty="0"/>
                <a:t> </a:t>
              </a:r>
              <a:r>
                <a:rPr lang="en-GB" dirty="0"/>
                <a:t>‘enter’, …</a:t>
              </a:r>
              <a:endParaRPr lang="en-GB" i="1" dirty="0"/>
            </a:p>
            <a:p>
              <a:r>
                <a:rPr lang="en-GB" dirty="0"/>
                <a:t>Copular verbs: </a:t>
              </a:r>
              <a:r>
                <a:rPr lang="en-GB" i="1" dirty="0" err="1">
                  <a:solidFill>
                    <a:srgbClr val="003478"/>
                  </a:solidFill>
                </a:rPr>
                <a:t>èssere</a:t>
              </a:r>
              <a:r>
                <a:rPr lang="en-GB" dirty="0">
                  <a:solidFill>
                    <a:srgbClr val="003478"/>
                  </a:solidFill>
                </a:rPr>
                <a:t> ‘be’, </a:t>
              </a:r>
              <a:r>
                <a:rPr lang="en-GB" i="1" dirty="0" err="1">
                  <a:solidFill>
                    <a:srgbClr val="003478"/>
                  </a:solidFill>
                </a:rPr>
                <a:t>diventare</a:t>
              </a:r>
              <a:r>
                <a:rPr lang="en-GB" dirty="0">
                  <a:solidFill>
                    <a:srgbClr val="003478"/>
                  </a:solidFill>
                </a:rPr>
                <a:t> ‘become’, </a:t>
              </a:r>
              <a:r>
                <a:rPr lang="en-GB" i="1" dirty="0" err="1">
                  <a:solidFill>
                    <a:srgbClr val="003478"/>
                  </a:solidFill>
                </a:rPr>
                <a:t>abbarare</a:t>
              </a:r>
              <a:r>
                <a:rPr lang="en-GB" dirty="0">
                  <a:solidFill>
                    <a:srgbClr val="003478"/>
                  </a:solidFill>
                </a:rPr>
                <a:t> ‘stay’, …</a:t>
              </a:r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8069C56-E785-42B3-A0BD-07371EC61BBF}"/>
                </a:ext>
              </a:extLst>
            </p:cNvPr>
            <p:cNvSpPr txBox="1"/>
            <p:nvPr/>
          </p:nvSpPr>
          <p:spPr>
            <a:xfrm>
              <a:off x="2340864" y="2140160"/>
              <a:ext cx="78089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Dative-Experiencer verbs:</a:t>
              </a:r>
              <a:r>
                <a:rPr lang="en-GB" i="1" dirty="0">
                  <a:solidFill>
                    <a:srgbClr val="003478"/>
                  </a:solidFill>
                </a:rPr>
                <a:t> </a:t>
              </a:r>
              <a:r>
                <a:rPr lang="en-GB" i="1" dirty="0" err="1">
                  <a:solidFill>
                    <a:srgbClr val="003478"/>
                  </a:solidFill>
                </a:rPr>
                <a:t>pàrrere</a:t>
              </a:r>
              <a:r>
                <a:rPr lang="en-GB" i="1" dirty="0">
                  <a:solidFill>
                    <a:srgbClr val="003478"/>
                  </a:solidFill>
                </a:rPr>
                <a:t> </a:t>
              </a:r>
              <a:r>
                <a:rPr lang="en-GB" dirty="0">
                  <a:solidFill>
                    <a:srgbClr val="003478"/>
                  </a:solidFill>
                </a:rPr>
                <a:t>‘seem’, </a:t>
              </a:r>
              <a:r>
                <a:rPr lang="en-GB" i="1" dirty="0" err="1">
                  <a:solidFill>
                    <a:srgbClr val="003478"/>
                  </a:solidFill>
                </a:rPr>
                <a:t>agradare</a:t>
              </a:r>
              <a:r>
                <a:rPr lang="en-GB" dirty="0">
                  <a:solidFill>
                    <a:srgbClr val="003478"/>
                  </a:solidFill>
                </a:rPr>
                <a:t> ‘please’, … </a:t>
              </a:r>
              <a:endParaRPr lang="en-GB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0BAB61F-CF90-4720-8B68-26320D2E895E}"/>
              </a:ext>
            </a:extLst>
          </p:cNvPr>
          <p:cNvSpPr txBox="1"/>
          <p:nvPr/>
        </p:nvSpPr>
        <p:spPr>
          <a:xfrm>
            <a:off x="2340864" y="2449734"/>
            <a:ext cx="9281160" cy="365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Some monadic change-of-state verbs: </a:t>
            </a:r>
            <a:r>
              <a:rPr lang="en-GB" i="1" dirty="0" err="1"/>
              <a:t>naschere</a:t>
            </a:r>
            <a:r>
              <a:rPr lang="en-GB" i="1" dirty="0"/>
              <a:t> </a:t>
            </a:r>
            <a:r>
              <a:rPr lang="en-GB" dirty="0"/>
              <a:t>‘be born’, </a:t>
            </a:r>
            <a:r>
              <a:rPr lang="en-GB" i="1" dirty="0" err="1"/>
              <a:t>morrere</a:t>
            </a:r>
            <a:r>
              <a:rPr lang="en-GB" dirty="0"/>
              <a:t> ‘die’,  </a:t>
            </a:r>
            <a:r>
              <a:rPr lang="en-GB" i="1" dirty="0" err="1"/>
              <a:t>isparire</a:t>
            </a:r>
            <a:r>
              <a:rPr lang="en-GB" i="1" dirty="0"/>
              <a:t> </a:t>
            </a:r>
            <a:r>
              <a:rPr lang="en-GB" dirty="0"/>
              <a:t>‘disappear’, 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F91316-D688-46D7-A34A-231DC4D63741}"/>
              </a:ext>
            </a:extLst>
          </p:cNvPr>
          <p:cNvSpPr txBox="1"/>
          <p:nvPr/>
        </p:nvSpPr>
        <p:spPr>
          <a:xfrm>
            <a:off x="2350008" y="2748823"/>
            <a:ext cx="8444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However, most take</a:t>
            </a:r>
            <a:r>
              <a:rPr lang="en-GB" i="1" dirty="0">
                <a:solidFill>
                  <a:srgbClr val="003478"/>
                </a:solidFill>
              </a:rPr>
              <a:t> </a:t>
            </a:r>
            <a:r>
              <a:rPr lang="en-GB" i="1" dirty="0" err="1">
                <a:solidFill>
                  <a:srgbClr val="003478"/>
                </a:solidFill>
              </a:rPr>
              <a:t>àere</a:t>
            </a:r>
            <a:r>
              <a:rPr lang="en-GB" dirty="0">
                <a:solidFill>
                  <a:srgbClr val="003478"/>
                </a:solidFill>
              </a:rPr>
              <a:t> (</a:t>
            </a:r>
            <a:r>
              <a:rPr lang="en-GB" i="1" dirty="0" err="1">
                <a:solidFill>
                  <a:srgbClr val="003478"/>
                </a:solidFill>
              </a:rPr>
              <a:t>assutare</a:t>
            </a:r>
            <a:r>
              <a:rPr lang="en-GB" i="1" dirty="0">
                <a:solidFill>
                  <a:srgbClr val="003478"/>
                </a:solidFill>
              </a:rPr>
              <a:t> </a:t>
            </a:r>
            <a:r>
              <a:rPr lang="en-GB" dirty="0">
                <a:solidFill>
                  <a:srgbClr val="003478"/>
                </a:solidFill>
              </a:rPr>
              <a:t>‘dry’, </a:t>
            </a:r>
            <a:r>
              <a:rPr lang="en-GB" i="1" dirty="0" err="1">
                <a:solidFill>
                  <a:srgbClr val="003478"/>
                </a:solidFill>
              </a:rPr>
              <a:t>brujare</a:t>
            </a:r>
            <a:r>
              <a:rPr lang="en-GB" dirty="0">
                <a:solidFill>
                  <a:srgbClr val="003478"/>
                </a:solidFill>
              </a:rPr>
              <a:t> ‘burn’, </a:t>
            </a:r>
            <a:r>
              <a:rPr lang="en-GB" i="1" dirty="0" err="1">
                <a:solidFill>
                  <a:srgbClr val="003478"/>
                </a:solidFill>
              </a:rPr>
              <a:t>crèschere</a:t>
            </a:r>
            <a:r>
              <a:rPr lang="en-GB" i="1" dirty="0">
                <a:solidFill>
                  <a:srgbClr val="003478"/>
                </a:solidFill>
              </a:rPr>
              <a:t> ‘</a:t>
            </a:r>
            <a:r>
              <a:rPr lang="en-GB" dirty="0">
                <a:solidFill>
                  <a:srgbClr val="003478"/>
                </a:solidFill>
              </a:rPr>
              <a:t>grow’, …) unless accompanied by a dative expression (usually a clitic):</a:t>
            </a:r>
            <a:r>
              <a:rPr lang="en-GB" dirty="0"/>
              <a:t>  </a:t>
            </a:r>
          </a:p>
          <a:p>
            <a:r>
              <a:rPr lang="en-GB" i="1" dirty="0"/>
              <a:t>	</a:t>
            </a:r>
            <a:r>
              <a:rPr lang="en-GB" i="1" dirty="0" err="1"/>
              <a:t>Sos</a:t>
            </a:r>
            <a:r>
              <a:rPr lang="en-GB" i="1" dirty="0"/>
              <a:t> </a:t>
            </a:r>
            <a:r>
              <a:rPr lang="en-GB" i="1" dirty="0" err="1"/>
              <a:t>frores</a:t>
            </a:r>
            <a:r>
              <a:rPr lang="en-GB" i="1" dirty="0"/>
              <a:t> an </a:t>
            </a:r>
            <a:r>
              <a:rPr lang="en-GB" i="1" dirty="0" err="1"/>
              <a:t>crèschidu</a:t>
            </a:r>
            <a:r>
              <a:rPr lang="en-GB" i="1" dirty="0"/>
              <a:t> </a:t>
            </a:r>
            <a:r>
              <a:rPr lang="en-GB" dirty="0"/>
              <a:t>‘The flowers have grown’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 err="1"/>
              <a:t>Sos</a:t>
            </a:r>
            <a:r>
              <a:rPr lang="en-GB" i="1" dirty="0"/>
              <a:t> </a:t>
            </a:r>
            <a:r>
              <a:rPr lang="en-GB" i="1" dirty="0" err="1"/>
              <a:t>pilos</a:t>
            </a:r>
            <a:r>
              <a:rPr lang="en-GB" i="1" dirty="0"/>
              <a:t> </a:t>
            </a:r>
            <a:r>
              <a:rPr lang="en-GB" i="1" dirty="0" err="1"/>
              <a:t>ti</a:t>
            </a:r>
            <a:r>
              <a:rPr lang="en-GB" i="1" dirty="0"/>
              <a:t> sun </a:t>
            </a:r>
            <a:r>
              <a:rPr lang="en-GB" i="1" dirty="0" err="1"/>
              <a:t>crèschidos</a:t>
            </a:r>
            <a:r>
              <a:rPr lang="en-GB" dirty="0"/>
              <a:t> ‘Your hair has grown’</a:t>
            </a:r>
          </a:p>
          <a:p>
            <a:r>
              <a:rPr lang="en-GB" i="1" dirty="0"/>
              <a:t>	Sa domo at </a:t>
            </a:r>
            <a:r>
              <a:rPr lang="en-GB" i="1" dirty="0" err="1"/>
              <a:t>brujadu</a:t>
            </a:r>
            <a:r>
              <a:rPr lang="en-GB" i="1" dirty="0"/>
              <a:t> / </a:t>
            </a:r>
            <a:r>
              <a:rPr lang="en-GB" i="1" dirty="0" err="1"/>
              <a:t>m’est</a:t>
            </a:r>
            <a:r>
              <a:rPr lang="en-GB" i="1" dirty="0"/>
              <a:t> </a:t>
            </a:r>
            <a:r>
              <a:rPr lang="en-GB" i="1" dirty="0" err="1"/>
              <a:t>brujada</a:t>
            </a:r>
            <a:r>
              <a:rPr lang="en-GB" dirty="0"/>
              <a:t> ‘The house burnt down (on me)’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018C66-8E72-4B3C-8C1A-3517E760BA7E}"/>
              </a:ext>
            </a:extLst>
          </p:cNvPr>
          <p:cNvGrpSpPr/>
          <p:nvPr/>
        </p:nvGrpSpPr>
        <p:grpSpPr>
          <a:xfrm>
            <a:off x="402336" y="4155908"/>
            <a:ext cx="11375136" cy="1015663"/>
            <a:chOff x="402336" y="4155908"/>
            <a:chExt cx="11375136" cy="101566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41C5CCB-92AF-4148-BD07-521D255ECD7B}"/>
                </a:ext>
              </a:extLst>
            </p:cNvPr>
            <p:cNvSpPr txBox="1"/>
            <p:nvPr/>
          </p:nvSpPr>
          <p:spPr>
            <a:xfrm>
              <a:off x="402336" y="4155908"/>
              <a:ext cx="11375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 impersonal, existential constructions, the auxiliary is always </a:t>
              </a:r>
              <a:r>
                <a:rPr lang="en-GB" i="1" dirty="0" err="1">
                  <a:solidFill>
                    <a:srgbClr val="003478"/>
                  </a:solidFill>
                </a:rPr>
                <a:t>àere</a:t>
              </a:r>
              <a:r>
                <a:rPr lang="en-GB" dirty="0">
                  <a:solidFill>
                    <a:srgbClr val="003478"/>
                  </a:solidFill>
                </a:rPr>
                <a:t>, even with verbs which normally require </a:t>
              </a:r>
              <a:r>
                <a:rPr lang="en-GB" i="1" dirty="0" err="1">
                  <a:solidFill>
                    <a:srgbClr val="003478"/>
                  </a:solidFill>
                </a:rPr>
                <a:t>èssere</a:t>
              </a:r>
              <a:r>
                <a:rPr lang="en-GB" dirty="0">
                  <a:solidFill>
                    <a:srgbClr val="003478"/>
                  </a:solidFill>
                </a:rPr>
                <a:t>:  </a:t>
              </a:r>
              <a:endParaRPr lang="en-GB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DA9D49D-B15B-4F94-AFCB-20A617A7FFA7}"/>
                </a:ext>
              </a:extLst>
            </p:cNvPr>
            <p:cNvSpPr txBox="1"/>
            <p:nvPr/>
          </p:nvSpPr>
          <p:spPr>
            <a:xfrm>
              <a:off x="3282696" y="4525240"/>
              <a:ext cx="5742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err="1"/>
                <a:t>Sas</a:t>
              </a:r>
              <a:r>
                <a:rPr lang="en-GB" i="1" dirty="0"/>
                <a:t> </a:t>
              </a:r>
              <a:r>
                <a:rPr lang="en-GB" i="1" dirty="0" err="1"/>
                <a:t>pitzinnas</a:t>
              </a:r>
              <a:r>
                <a:rPr lang="en-GB" i="1" dirty="0"/>
                <a:t> sun </a:t>
              </a:r>
              <a:r>
                <a:rPr lang="en-GB" i="1" dirty="0" err="1"/>
                <a:t>arribadas</a:t>
              </a:r>
              <a:r>
                <a:rPr lang="en-GB" i="1" dirty="0"/>
                <a:t> </a:t>
              </a:r>
              <a:r>
                <a:rPr lang="en-GB" dirty="0"/>
                <a:t>‘The girls have arrived’</a:t>
              </a:r>
              <a:br>
                <a:rPr lang="en-GB" dirty="0"/>
              </a:br>
              <a:r>
                <a:rPr lang="en-GB" i="1" dirty="0" err="1"/>
                <a:t>B’at</a:t>
              </a:r>
              <a:r>
                <a:rPr lang="en-GB" i="1" dirty="0"/>
                <a:t> </a:t>
              </a:r>
              <a:r>
                <a:rPr lang="en-GB" i="1" dirty="0" err="1"/>
                <a:t>arribadu</a:t>
              </a:r>
              <a:r>
                <a:rPr lang="en-GB" i="1" dirty="0"/>
                <a:t> </a:t>
              </a:r>
              <a:r>
                <a:rPr lang="en-GB" i="1" dirty="0" err="1"/>
                <a:t>tres</a:t>
              </a:r>
              <a:r>
                <a:rPr lang="en-GB" i="1" dirty="0"/>
                <a:t> </a:t>
              </a:r>
              <a:r>
                <a:rPr lang="en-GB" i="1" dirty="0" err="1"/>
                <a:t>pitzinnas</a:t>
              </a:r>
              <a:r>
                <a:rPr lang="en-GB" dirty="0"/>
                <a:t> Lit. ‘There arrived three girls’</a:t>
              </a:r>
              <a:endParaRPr lang="en-GB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268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E39860-CB52-4F08-A5A5-40736EC599FC}"/>
              </a:ext>
            </a:extLst>
          </p:cNvPr>
          <p:cNvSpPr txBox="1"/>
          <p:nvPr/>
        </p:nvSpPr>
        <p:spPr>
          <a:xfrm>
            <a:off x="402336" y="320040"/>
            <a:ext cx="7077456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Perfective constructions: auxiliary choice and past-participle agreement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55A5FA-7663-43C8-840C-F0F29515A036}"/>
              </a:ext>
            </a:extLst>
          </p:cNvPr>
          <p:cNvSpPr txBox="1"/>
          <p:nvPr/>
        </p:nvSpPr>
        <p:spPr>
          <a:xfrm>
            <a:off x="402336" y="1177790"/>
            <a:ext cx="127101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 err="1">
                <a:solidFill>
                  <a:srgbClr val="003478"/>
                </a:solidFill>
              </a:rPr>
              <a:t>èssere</a:t>
            </a:r>
            <a:r>
              <a:rPr lang="en-GB" i="1" dirty="0">
                <a:solidFill>
                  <a:srgbClr val="003478"/>
                </a:solidFill>
              </a:rPr>
              <a:t> </a:t>
            </a:r>
            <a:r>
              <a:rPr lang="en-GB" dirty="0">
                <a:solidFill>
                  <a:srgbClr val="003478"/>
                </a:solidFill>
              </a:rPr>
              <a:t>‘be’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41C0E-3859-4D19-BB8A-9C43F553465A}"/>
              </a:ext>
            </a:extLst>
          </p:cNvPr>
          <p:cNvSpPr txBox="1"/>
          <p:nvPr/>
        </p:nvSpPr>
        <p:spPr>
          <a:xfrm>
            <a:off x="1673352" y="1177790"/>
            <a:ext cx="4773168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Reflexive constructions; pronominal verbs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122AF3-4CA9-4016-BCA3-77F1797F6722}"/>
              </a:ext>
            </a:extLst>
          </p:cNvPr>
          <p:cNvSpPr txBox="1"/>
          <p:nvPr/>
        </p:nvSpPr>
        <p:spPr>
          <a:xfrm>
            <a:off x="1892808" y="1618488"/>
            <a:ext cx="8147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Maria </a:t>
            </a:r>
            <a:r>
              <a:rPr lang="en-GB" i="1" dirty="0" err="1"/>
              <a:t>s’est</a:t>
            </a:r>
            <a:r>
              <a:rPr lang="en-GB" i="1" dirty="0"/>
              <a:t> vista in </a:t>
            </a:r>
            <a:r>
              <a:rPr lang="en-GB" i="1" dirty="0" err="1"/>
              <a:t>s’isprechu</a:t>
            </a:r>
            <a:r>
              <a:rPr lang="en-GB" dirty="0"/>
              <a:t> ‘Mary saw herself in the mirror’</a:t>
            </a:r>
            <a:br>
              <a:rPr lang="en-GB" dirty="0"/>
            </a:br>
            <a:r>
              <a:rPr lang="en-GB" i="1" dirty="0" err="1"/>
              <a:t>Sos</a:t>
            </a:r>
            <a:r>
              <a:rPr lang="en-GB" i="1" dirty="0"/>
              <a:t> </a:t>
            </a:r>
            <a:r>
              <a:rPr lang="en-GB" i="1" dirty="0" err="1"/>
              <a:t>professores</a:t>
            </a:r>
            <a:r>
              <a:rPr lang="en-GB" i="1" dirty="0"/>
              <a:t> </a:t>
            </a:r>
            <a:r>
              <a:rPr lang="en-GB" i="1" dirty="0" err="1"/>
              <a:t>si</a:t>
            </a:r>
            <a:r>
              <a:rPr lang="en-GB" i="1" dirty="0"/>
              <a:t> sun </a:t>
            </a:r>
            <a:r>
              <a:rPr lang="en-GB" i="1" dirty="0" err="1"/>
              <a:t>criticados</a:t>
            </a:r>
            <a:r>
              <a:rPr lang="en-GB" dirty="0"/>
              <a:t> ‘The teachers criticised each other’</a:t>
            </a:r>
          </a:p>
          <a:p>
            <a:r>
              <a:rPr lang="en-GB" i="1" dirty="0"/>
              <a:t>Sa </a:t>
            </a:r>
            <a:r>
              <a:rPr lang="en-GB" i="1" dirty="0" err="1"/>
              <a:t>zanna</a:t>
            </a:r>
            <a:r>
              <a:rPr lang="en-GB" i="1" dirty="0"/>
              <a:t> </a:t>
            </a:r>
            <a:r>
              <a:rPr lang="en-GB" i="1" dirty="0" err="1"/>
              <a:t>s’est</a:t>
            </a:r>
            <a:r>
              <a:rPr lang="en-GB" i="1" dirty="0"/>
              <a:t> </a:t>
            </a:r>
            <a:r>
              <a:rPr lang="en-GB" i="1" dirty="0" err="1"/>
              <a:t>aberta</a:t>
            </a:r>
            <a:r>
              <a:rPr lang="en-GB" dirty="0"/>
              <a:t> ‘The door opened’</a:t>
            </a:r>
            <a:endParaRPr lang="en-GB" i="1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D0A76E-E54C-4C52-8630-F3A325A63B1F}"/>
              </a:ext>
            </a:extLst>
          </p:cNvPr>
          <p:cNvGrpSpPr/>
          <p:nvPr/>
        </p:nvGrpSpPr>
        <p:grpSpPr>
          <a:xfrm>
            <a:off x="402336" y="2541818"/>
            <a:ext cx="10332720" cy="1680068"/>
            <a:chOff x="402336" y="2541818"/>
            <a:chExt cx="10332720" cy="168006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74FA19C-7FB9-4EB7-B57B-7B59EEBC32E4}"/>
                </a:ext>
              </a:extLst>
            </p:cNvPr>
            <p:cNvSpPr txBox="1"/>
            <p:nvPr/>
          </p:nvSpPr>
          <p:spPr>
            <a:xfrm>
              <a:off x="402336" y="2541818"/>
              <a:ext cx="996696" cy="384048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BUT …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17AE3E8-83E1-4890-B6E4-09053DC2B90B}"/>
                </a:ext>
              </a:extLst>
            </p:cNvPr>
            <p:cNvSpPr txBox="1"/>
            <p:nvPr/>
          </p:nvSpPr>
          <p:spPr>
            <a:xfrm>
              <a:off x="402336" y="2929224"/>
              <a:ext cx="1271016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i="1" dirty="0" err="1">
                  <a:solidFill>
                    <a:srgbClr val="003478"/>
                  </a:solidFill>
                </a:rPr>
                <a:t>àere</a:t>
              </a:r>
              <a:r>
                <a:rPr lang="en-GB" i="1" dirty="0">
                  <a:solidFill>
                    <a:srgbClr val="003478"/>
                  </a:solidFill>
                </a:rPr>
                <a:t> ‘</a:t>
              </a:r>
              <a:r>
                <a:rPr lang="en-GB" dirty="0">
                  <a:solidFill>
                    <a:srgbClr val="003478"/>
                  </a:solidFill>
                </a:rPr>
                <a:t>have’</a:t>
              </a:r>
              <a:endParaRPr lang="en-GB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4551D1A-CDB9-469B-AADC-C11A5784BABE}"/>
                </a:ext>
              </a:extLst>
            </p:cNvPr>
            <p:cNvSpPr txBox="1"/>
            <p:nvPr/>
          </p:nvSpPr>
          <p:spPr>
            <a:xfrm>
              <a:off x="1673352" y="2955084"/>
              <a:ext cx="9061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when refl. clitic corresponds to a Dative (especially when accompanied by a direct object):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A8F7F54-1FD1-4912-B43E-35C2D687F30B}"/>
                </a:ext>
              </a:extLst>
            </p:cNvPr>
            <p:cNvSpPr txBox="1"/>
            <p:nvPr/>
          </p:nvSpPr>
          <p:spPr>
            <a:xfrm>
              <a:off x="1892808" y="3298556"/>
              <a:ext cx="7827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err="1"/>
                <a:t>S’an</a:t>
              </a:r>
              <a:r>
                <a:rPr lang="en-GB" i="1" dirty="0"/>
                <a:t> </a:t>
              </a:r>
              <a:r>
                <a:rPr lang="en-GB" i="1" dirty="0" err="1"/>
                <a:t>dadu</a:t>
              </a:r>
              <a:r>
                <a:rPr lang="en-GB" i="1" dirty="0"/>
                <a:t> </a:t>
              </a:r>
              <a:r>
                <a:rPr lang="en-GB" i="1" dirty="0" err="1"/>
                <a:t>regalos</a:t>
              </a:r>
              <a:r>
                <a:rPr lang="en-GB" i="1" dirty="0"/>
                <a:t>  </a:t>
              </a:r>
              <a:r>
                <a:rPr lang="en-GB" dirty="0"/>
                <a:t>‘They gave gifts to each other’</a:t>
              </a:r>
            </a:p>
            <a:p>
              <a:r>
                <a:rPr lang="en-GB" i="1" dirty="0"/>
                <a:t>Su </a:t>
              </a:r>
              <a:r>
                <a:rPr lang="en-GB" i="1" dirty="0" err="1"/>
                <a:t>pitzinnu</a:t>
              </a:r>
              <a:r>
                <a:rPr lang="en-GB" i="1" dirty="0"/>
                <a:t> </a:t>
              </a:r>
              <a:r>
                <a:rPr lang="en-GB" i="1" dirty="0" err="1"/>
                <a:t>s’at</a:t>
              </a:r>
              <a:r>
                <a:rPr lang="en-GB" i="1" dirty="0"/>
                <a:t> </a:t>
              </a:r>
              <a:r>
                <a:rPr lang="en-GB" i="1" dirty="0" err="1"/>
                <a:t>brujadu</a:t>
              </a:r>
              <a:r>
                <a:rPr lang="en-GB" i="1" dirty="0"/>
                <a:t> </a:t>
              </a:r>
              <a:r>
                <a:rPr lang="en-GB" i="1" dirty="0" err="1"/>
                <a:t>su</a:t>
              </a:r>
              <a:r>
                <a:rPr lang="en-GB" i="1" dirty="0"/>
                <a:t> </a:t>
              </a:r>
              <a:r>
                <a:rPr lang="en-GB" i="1" dirty="0" err="1"/>
                <a:t>pòddighe</a:t>
              </a:r>
              <a:r>
                <a:rPr lang="en-GB" dirty="0"/>
                <a:t> ‘The boy burnt his finger’</a:t>
              </a:r>
              <a:br>
                <a:rPr lang="en-GB" dirty="0"/>
              </a:br>
              <a:r>
                <a:rPr lang="en-GB" i="1" dirty="0" err="1"/>
                <a:t>Zuanne</a:t>
              </a:r>
              <a:r>
                <a:rPr lang="en-GB" i="1" dirty="0"/>
                <a:t> </a:t>
              </a:r>
              <a:r>
                <a:rPr lang="en-GB" i="1" dirty="0" err="1"/>
                <a:t>s’at</a:t>
              </a:r>
              <a:r>
                <a:rPr lang="en-GB" i="1" dirty="0"/>
                <a:t> </a:t>
              </a:r>
              <a:r>
                <a:rPr lang="en-GB" i="1" dirty="0" err="1"/>
                <a:t>mandicadu</a:t>
              </a:r>
              <a:r>
                <a:rPr lang="en-GB" i="1" dirty="0"/>
                <a:t> </a:t>
              </a:r>
              <a:r>
                <a:rPr lang="en-GB" i="1" dirty="0" err="1"/>
                <a:t>una</a:t>
              </a:r>
              <a:r>
                <a:rPr lang="en-GB" i="1" dirty="0"/>
                <a:t> </a:t>
              </a:r>
              <a:r>
                <a:rPr lang="en-GB" i="1" dirty="0" err="1"/>
                <a:t>meledda</a:t>
              </a:r>
              <a:r>
                <a:rPr lang="en-GB" dirty="0"/>
                <a:t> ‘John ate (himself) an apple’</a:t>
              </a:r>
              <a:endParaRPr lang="en-GB" i="1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AE84BB-CB9B-4DC7-AC60-1CFF63212E9D}"/>
              </a:ext>
            </a:extLst>
          </p:cNvPr>
          <p:cNvGrpSpPr/>
          <p:nvPr/>
        </p:nvGrpSpPr>
        <p:grpSpPr>
          <a:xfrm>
            <a:off x="402336" y="4221886"/>
            <a:ext cx="11375136" cy="1880631"/>
            <a:chOff x="402336" y="4221886"/>
            <a:chExt cx="11375136" cy="188063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E636062-DED3-4B31-8BB9-D0170410170C}"/>
                </a:ext>
              </a:extLst>
            </p:cNvPr>
            <p:cNvSpPr txBox="1"/>
            <p:nvPr/>
          </p:nvSpPr>
          <p:spPr>
            <a:xfrm>
              <a:off x="402336" y="4221886"/>
              <a:ext cx="2679192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Past-participle agreement: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AC47336-174E-4AFD-841D-998B1335AFF4}"/>
                </a:ext>
              </a:extLst>
            </p:cNvPr>
            <p:cNvSpPr txBox="1"/>
            <p:nvPr/>
          </p:nvSpPr>
          <p:spPr>
            <a:xfrm>
              <a:off x="402336" y="5086854"/>
              <a:ext cx="11375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Aux= </a:t>
              </a:r>
              <a:r>
                <a:rPr lang="en-GB" i="1" dirty="0" err="1">
                  <a:solidFill>
                    <a:srgbClr val="003478"/>
                  </a:solidFill>
                </a:rPr>
                <a:t>àere</a:t>
              </a:r>
              <a:r>
                <a:rPr lang="en-GB" dirty="0">
                  <a:solidFill>
                    <a:srgbClr val="003478"/>
                  </a:solidFill>
                </a:rPr>
                <a:t>: Agreement with 3</a:t>
              </a:r>
              <a:r>
                <a:rPr lang="en-GB" baseline="30000" dirty="0">
                  <a:solidFill>
                    <a:srgbClr val="003478"/>
                  </a:solidFill>
                </a:rPr>
                <a:t>rd</a:t>
              </a:r>
              <a:r>
                <a:rPr lang="en-GB" dirty="0">
                  <a:solidFill>
                    <a:srgbClr val="003478"/>
                  </a:solidFill>
                </a:rPr>
                <a:t> person Accusative clitics only:</a:t>
              </a:r>
              <a:r>
                <a:rPr lang="en-GB" dirty="0"/>
                <a:t>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E7C5565-07F9-4D7C-832F-C0EDED8F4847}"/>
                </a:ext>
              </a:extLst>
            </p:cNvPr>
            <p:cNvSpPr txBox="1"/>
            <p:nvPr/>
          </p:nvSpPr>
          <p:spPr>
            <a:xfrm>
              <a:off x="402336" y="4591218"/>
              <a:ext cx="11375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Aux= </a:t>
              </a:r>
              <a:r>
                <a:rPr lang="en-GB" i="1" dirty="0" err="1">
                  <a:solidFill>
                    <a:srgbClr val="003478"/>
                  </a:solidFill>
                </a:rPr>
                <a:t>èssere</a:t>
              </a:r>
              <a:r>
                <a:rPr lang="en-GB" dirty="0">
                  <a:solidFill>
                    <a:srgbClr val="003478"/>
                  </a:solidFill>
                </a:rPr>
                <a:t>: Agreement with subject</a:t>
              </a:r>
              <a:r>
                <a:rPr lang="en-GB" dirty="0"/>
                <a:t> 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FC41107-57FF-462B-9EF4-7D9426AB8643}"/>
                </a:ext>
              </a:extLst>
            </p:cNvPr>
            <p:cNvSpPr txBox="1"/>
            <p:nvPr/>
          </p:nvSpPr>
          <p:spPr>
            <a:xfrm>
              <a:off x="2011680" y="5456186"/>
              <a:ext cx="65196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Los/las apo </a:t>
              </a:r>
              <a:r>
                <a:rPr lang="en-GB" i="1" dirty="0" err="1"/>
                <a:t>bistos</a:t>
              </a:r>
              <a:r>
                <a:rPr lang="en-GB" i="1" dirty="0"/>
                <a:t>/-as</a:t>
              </a:r>
              <a:r>
                <a:rPr lang="en-GB" dirty="0"/>
                <a:t>  ‘I saw them’</a:t>
              </a:r>
              <a:br>
                <a:rPr lang="en-GB" dirty="0"/>
              </a:br>
              <a:r>
                <a:rPr lang="en-GB" i="1" dirty="0"/>
                <a:t>Nos an </a:t>
              </a:r>
              <a:r>
                <a:rPr lang="en-GB" i="1" dirty="0" err="1"/>
                <a:t>bistu</a:t>
              </a:r>
              <a:r>
                <a:rPr lang="en-GB" i="1" dirty="0"/>
                <a:t> (*-</a:t>
              </a:r>
              <a:r>
                <a:rPr lang="en-GB" i="1" dirty="0" err="1"/>
                <a:t>os</a:t>
              </a:r>
              <a:r>
                <a:rPr lang="en-GB" i="1" dirty="0"/>
                <a:t>/*-as)</a:t>
              </a:r>
              <a:r>
                <a:rPr lang="en-GB" dirty="0"/>
                <a:t>: </a:t>
              </a:r>
              <a:r>
                <a:rPr lang="en-GB" i="1" dirty="0"/>
                <a:t> </a:t>
              </a:r>
              <a:r>
                <a:rPr lang="en-GB" dirty="0"/>
                <a:t>‘They saw us (M or F)’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782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553505-7AC7-4347-B63E-2505B583B90F}"/>
              </a:ext>
            </a:extLst>
          </p:cNvPr>
          <p:cNvSpPr txBox="1"/>
          <p:nvPr/>
        </p:nvSpPr>
        <p:spPr>
          <a:xfrm>
            <a:off x="402336" y="320040"/>
            <a:ext cx="5696712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Modal auxiliaries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9BA06-CFA0-4269-B5DA-B43C794C6CC8}"/>
              </a:ext>
            </a:extLst>
          </p:cNvPr>
          <p:cNvSpPr txBox="1"/>
          <p:nvPr/>
        </p:nvSpPr>
        <p:spPr>
          <a:xfrm>
            <a:off x="402336" y="689372"/>
            <a:ext cx="5696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chèrrere</a:t>
            </a:r>
            <a:r>
              <a:rPr lang="en-GB" dirty="0"/>
              <a:t> ‘want’, </a:t>
            </a:r>
            <a:r>
              <a:rPr lang="en-GB" i="1" dirty="0" err="1"/>
              <a:t>dèvere</a:t>
            </a:r>
            <a:r>
              <a:rPr lang="en-GB" i="1" dirty="0"/>
              <a:t> </a:t>
            </a:r>
            <a:r>
              <a:rPr lang="en-GB" dirty="0"/>
              <a:t>‘must’, </a:t>
            </a:r>
            <a:r>
              <a:rPr lang="en-GB" i="1" dirty="0" err="1"/>
              <a:t>ischire</a:t>
            </a:r>
            <a:r>
              <a:rPr lang="en-GB" dirty="0"/>
              <a:t> ‘know (how to), </a:t>
            </a:r>
            <a:r>
              <a:rPr lang="en-GB" i="1" dirty="0" err="1"/>
              <a:t>pòdere</a:t>
            </a:r>
            <a:r>
              <a:rPr lang="en-GB" dirty="0"/>
              <a:t> ‘can’</a:t>
            </a:r>
            <a:endParaRPr lang="en-GB" i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487033-2097-4956-88A9-CEF3F6B4D0F4}"/>
              </a:ext>
            </a:extLst>
          </p:cNvPr>
          <p:cNvGrpSpPr/>
          <p:nvPr/>
        </p:nvGrpSpPr>
        <p:grpSpPr>
          <a:xfrm>
            <a:off x="402336" y="320040"/>
            <a:ext cx="11338560" cy="1399032"/>
            <a:chOff x="402336" y="320040"/>
            <a:chExt cx="11338560" cy="139903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F4F7DB-5C02-47BE-8443-55974EE319C8}"/>
                </a:ext>
              </a:extLst>
            </p:cNvPr>
            <p:cNvSpPr txBox="1"/>
            <p:nvPr/>
          </p:nvSpPr>
          <p:spPr>
            <a:xfrm>
              <a:off x="6099048" y="320040"/>
              <a:ext cx="5641848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/>
                <a:t>Lexical verbs, with control infinitives (e.g. </a:t>
              </a:r>
              <a:r>
                <a:rPr lang="en-GB" i="1" dirty="0" err="1"/>
                <a:t>provare</a:t>
              </a:r>
              <a:r>
                <a:rPr lang="en-GB" dirty="0"/>
                <a:t> ‘try’)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F29FEA-E05B-4713-BDC1-05B6E20F6D23}"/>
                </a:ext>
              </a:extLst>
            </p:cNvPr>
            <p:cNvSpPr txBox="1"/>
            <p:nvPr/>
          </p:nvSpPr>
          <p:spPr>
            <a:xfrm>
              <a:off x="402336" y="1335703"/>
              <a:ext cx="1865376" cy="38336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Main properties: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108BB9-7A4F-4456-88AD-258E6F71B11F}"/>
              </a:ext>
            </a:extLst>
          </p:cNvPr>
          <p:cNvGrpSpPr/>
          <p:nvPr/>
        </p:nvGrpSpPr>
        <p:grpSpPr>
          <a:xfrm>
            <a:off x="402336" y="1686408"/>
            <a:ext cx="11338560" cy="703748"/>
            <a:chOff x="402336" y="1686408"/>
            <a:chExt cx="11338560" cy="70374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D063A7A-83A9-43DC-B4DD-4F1D5537E887}"/>
                </a:ext>
              </a:extLst>
            </p:cNvPr>
            <p:cNvSpPr txBox="1"/>
            <p:nvPr/>
          </p:nvSpPr>
          <p:spPr>
            <a:xfrm>
              <a:off x="402336" y="1719072"/>
              <a:ext cx="1527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</a:rPr>
                <a:t>Bare infinitive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0D419F3-C59D-4B67-8A6E-5361AB4C14A7}"/>
                </a:ext>
              </a:extLst>
            </p:cNvPr>
            <p:cNvSpPr txBox="1"/>
            <p:nvPr/>
          </p:nvSpPr>
          <p:spPr>
            <a:xfrm>
              <a:off x="402336" y="2020824"/>
              <a:ext cx="4224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Devo/</a:t>
              </a:r>
              <a:r>
                <a:rPr lang="en-GB" i="1" dirty="0" err="1"/>
                <a:t>cherjo</a:t>
              </a:r>
              <a:r>
                <a:rPr lang="en-GB" i="1" dirty="0"/>
                <a:t> </a:t>
              </a:r>
              <a:r>
                <a:rPr lang="en-GB" i="1" dirty="0" err="1"/>
                <a:t>dormire</a:t>
              </a:r>
              <a:r>
                <a:rPr lang="en-GB" i="1" dirty="0"/>
                <a:t> </a:t>
              </a:r>
              <a:r>
                <a:rPr lang="en-GB" dirty="0"/>
                <a:t>‘I must/want to sleep’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F35C418-C47D-47B0-8B39-B7750952B717}"/>
                </a:ext>
              </a:extLst>
            </p:cNvPr>
            <p:cNvSpPr txBox="1"/>
            <p:nvPr/>
          </p:nvSpPr>
          <p:spPr>
            <a:xfrm>
              <a:off x="7516368" y="2020824"/>
              <a:ext cx="4224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Provo a </a:t>
              </a:r>
              <a:r>
                <a:rPr lang="en-GB" i="1" dirty="0" err="1"/>
                <a:t>dormire</a:t>
              </a:r>
              <a:r>
                <a:rPr lang="en-GB" i="1" dirty="0"/>
                <a:t> </a:t>
              </a:r>
              <a:r>
                <a:rPr lang="en-GB" dirty="0"/>
                <a:t>‘I try to sleep’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0470F5-BF5C-49C8-A89E-B9689B7B5A2F}"/>
                </a:ext>
              </a:extLst>
            </p:cNvPr>
            <p:cNvSpPr txBox="1"/>
            <p:nvPr/>
          </p:nvSpPr>
          <p:spPr>
            <a:xfrm>
              <a:off x="7516368" y="1686408"/>
              <a:ext cx="1527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schemeClr val="accent1"/>
                  </a:solidFill>
                </a:rPr>
                <a:t>a/de</a:t>
              </a:r>
              <a:r>
                <a:rPr lang="en-GB" dirty="0">
                  <a:solidFill>
                    <a:schemeClr val="accent1"/>
                  </a:solidFill>
                </a:rPr>
                <a:t> + </a:t>
              </a:r>
              <a:r>
                <a:rPr lang="en-GB" dirty="0" err="1">
                  <a:solidFill>
                    <a:schemeClr val="accent1"/>
                  </a:solidFill>
                </a:rPr>
                <a:t>inf</a:t>
              </a:r>
              <a:endParaRPr lang="en-GB" i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9996E63-3D17-451A-9FDE-621DE5F0CE8D}"/>
              </a:ext>
            </a:extLst>
          </p:cNvPr>
          <p:cNvGrpSpPr/>
          <p:nvPr/>
        </p:nvGrpSpPr>
        <p:grpSpPr>
          <a:xfrm>
            <a:off x="402336" y="2375868"/>
            <a:ext cx="11274552" cy="960120"/>
            <a:chOff x="402336" y="1719072"/>
            <a:chExt cx="11274552" cy="96012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A9EDFA1-2363-46CA-A387-A7596B8DC5C7}"/>
                </a:ext>
              </a:extLst>
            </p:cNvPr>
            <p:cNvSpPr txBox="1"/>
            <p:nvPr/>
          </p:nvSpPr>
          <p:spPr>
            <a:xfrm>
              <a:off x="402336" y="1719072"/>
              <a:ext cx="1527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</a:rPr>
                <a:t>Clitic-climbing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4A07AA-7074-43F5-9153-07354D52896A}"/>
                </a:ext>
              </a:extLst>
            </p:cNvPr>
            <p:cNvSpPr txBox="1"/>
            <p:nvPr/>
          </p:nvSpPr>
          <p:spPr>
            <a:xfrm>
              <a:off x="402336" y="2032861"/>
              <a:ext cx="42245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Lu </a:t>
              </a:r>
              <a:r>
                <a:rPr lang="en-GB" i="1" dirty="0" err="1"/>
                <a:t>deves</a:t>
              </a:r>
              <a:r>
                <a:rPr lang="en-GB" i="1" dirty="0"/>
                <a:t> </a:t>
              </a:r>
              <a:r>
                <a:rPr lang="en-GB" i="1" dirty="0" err="1"/>
                <a:t>fàghere</a:t>
              </a:r>
              <a:r>
                <a:rPr lang="en-GB" i="1" dirty="0"/>
                <a:t> / *</a:t>
              </a:r>
              <a:r>
                <a:rPr lang="en-GB" i="1" dirty="0" err="1"/>
                <a:t>Deves</a:t>
              </a:r>
              <a:r>
                <a:rPr lang="en-GB" i="1" dirty="0"/>
                <a:t> </a:t>
              </a:r>
              <a:r>
                <a:rPr lang="en-GB" i="1" dirty="0" err="1"/>
                <a:t>lu</a:t>
              </a:r>
              <a:r>
                <a:rPr lang="en-GB" i="1" dirty="0"/>
                <a:t> </a:t>
              </a:r>
              <a:r>
                <a:rPr lang="en-GB" i="1" dirty="0" err="1"/>
                <a:t>fàghere</a:t>
              </a:r>
              <a:endParaRPr lang="en-GB" i="1" dirty="0"/>
            </a:p>
            <a:p>
              <a:r>
                <a:rPr lang="en-GB" dirty="0"/>
                <a:t>‘You must do it’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34C9A4F-109C-4AA4-BAA7-04BDBAF4A39C}"/>
                </a:ext>
              </a:extLst>
            </p:cNvPr>
            <p:cNvSpPr txBox="1"/>
            <p:nvPr/>
          </p:nvSpPr>
          <p:spPr>
            <a:xfrm>
              <a:off x="7452360" y="2022145"/>
              <a:ext cx="42245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*Lu </a:t>
              </a:r>
              <a:r>
                <a:rPr lang="en-GB" i="1" dirty="0" err="1"/>
                <a:t>provo</a:t>
              </a:r>
              <a:r>
                <a:rPr lang="en-GB" i="1" dirty="0"/>
                <a:t> a </a:t>
              </a:r>
              <a:r>
                <a:rPr lang="en-GB" i="1" dirty="0" err="1"/>
                <a:t>fàghere</a:t>
              </a:r>
              <a:r>
                <a:rPr lang="en-GB" i="1" dirty="0"/>
                <a:t> / Provo a </a:t>
              </a:r>
              <a:r>
                <a:rPr lang="en-GB" i="1" dirty="0" err="1"/>
                <a:t>lu</a:t>
              </a:r>
              <a:r>
                <a:rPr lang="en-GB" i="1" dirty="0"/>
                <a:t> </a:t>
              </a:r>
              <a:r>
                <a:rPr lang="en-GB" i="1" dirty="0" err="1"/>
                <a:t>fàghere</a:t>
              </a:r>
              <a:endParaRPr lang="en-GB" i="1" dirty="0"/>
            </a:p>
            <a:p>
              <a:r>
                <a:rPr lang="en-GB" dirty="0"/>
                <a:t>‘I try to do it’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CA5D0A8-173C-4941-A24B-914EA6148B53}"/>
              </a:ext>
            </a:extLst>
          </p:cNvPr>
          <p:cNvGrpSpPr/>
          <p:nvPr/>
        </p:nvGrpSpPr>
        <p:grpSpPr>
          <a:xfrm>
            <a:off x="402336" y="3317700"/>
            <a:ext cx="11274552" cy="960120"/>
            <a:chOff x="402336" y="1719072"/>
            <a:chExt cx="11274552" cy="96012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E3DC3C-062B-4CEE-A327-57887B31DB2D}"/>
                </a:ext>
              </a:extLst>
            </p:cNvPr>
            <p:cNvSpPr txBox="1"/>
            <p:nvPr/>
          </p:nvSpPr>
          <p:spPr>
            <a:xfrm>
              <a:off x="402336" y="1719072"/>
              <a:ext cx="1865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</a:rPr>
                <a:t>Perfective aux.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D78A8E-EB97-4EAD-B604-E31D8911EC84}"/>
                </a:ext>
              </a:extLst>
            </p:cNvPr>
            <p:cNvSpPr txBox="1"/>
            <p:nvPr/>
          </p:nvSpPr>
          <p:spPr>
            <a:xfrm>
              <a:off x="402336" y="2032861"/>
              <a:ext cx="42245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Apo </a:t>
              </a:r>
              <a:r>
                <a:rPr lang="en-GB" i="1" dirty="0" err="1"/>
                <a:t>cherfidu</a:t>
              </a:r>
              <a:r>
                <a:rPr lang="en-GB" i="1" dirty="0"/>
                <a:t> </a:t>
              </a:r>
              <a:r>
                <a:rPr lang="en-GB" i="1" dirty="0" err="1"/>
                <a:t>cantare</a:t>
              </a:r>
              <a:r>
                <a:rPr lang="en-GB" dirty="0"/>
                <a:t> ‘I wanted to sing’</a:t>
              </a:r>
              <a:endParaRPr lang="en-GB" i="1" dirty="0"/>
            </a:p>
            <a:p>
              <a:r>
                <a:rPr lang="en-GB" i="1" dirty="0"/>
                <a:t>So/*</a:t>
              </a:r>
              <a:r>
                <a:rPr lang="en-GB" i="1" dirty="0" err="1"/>
                <a:t>apu</a:t>
              </a:r>
              <a:r>
                <a:rPr lang="en-GB" i="1" dirty="0"/>
                <a:t> </a:t>
              </a:r>
              <a:r>
                <a:rPr lang="en-GB" i="1" dirty="0" err="1"/>
                <a:t>cherfidu</a:t>
              </a:r>
              <a:r>
                <a:rPr lang="en-GB" i="1" dirty="0"/>
                <a:t> </a:t>
              </a:r>
              <a:r>
                <a:rPr lang="en-GB" i="1" dirty="0" err="1"/>
                <a:t>issire</a:t>
              </a:r>
              <a:r>
                <a:rPr lang="en-GB" i="1" dirty="0"/>
                <a:t> </a:t>
              </a:r>
              <a:r>
                <a:rPr lang="en-GB" dirty="0"/>
                <a:t>‘I wanted to leave’</a:t>
              </a:r>
              <a:endParaRPr lang="en-GB" i="1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49F532-96A1-4AAF-B0DE-427A28C61458}"/>
                </a:ext>
              </a:extLst>
            </p:cNvPr>
            <p:cNvSpPr txBox="1"/>
            <p:nvPr/>
          </p:nvSpPr>
          <p:spPr>
            <a:xfrm>
              <a:off x="7452360" y="2022145"/>
              <a:ext cx="42245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Apo </a:t>
              </a:r>
              <a:r>
                <a:rPr lang="en-GB" i="1" dirty="0" err="1"/>
                <a:t>provadu</a:t>
              </a:r>
              <a:r>
                <a:rPr lang="en-GB" i="1" dirty="0"/>
                <a:t> a </a:t>
              </a:r>
              <a:r>
                <a:rPr lang="en-GB" i="1" dirty="0" err="1"/>
                <a:t>cantare</a:t>
              </a:r>
              <a:r>
                <a:rPr lang="en-GB" i="1" dirty="0"/>
                <a:t> </a:t>
              </a:r>
              <a:r>
                <a:rPr lang="en-GB" dirty="0"/>
                <a:t>‘I tried to sing’</a:t>
              </a:r>
              <a:br>
                <a:rPr lang="en-GB" dirty="0"/>
              </a:br>
              <a:r>
                <a:rPr lang="en-GB" i="1" dirty="0"/>
                <a:t>Apo/*so </a:t>
              </a:r>
              <a:r>
                <a:rPr lang="en-GB" i="1" dirty="0" err="1"/>
                <a:t>provadu</a:t>
              </a:r>
              <a:r>
                <a:rPr lang="en-GB" i="1" dirty="0"/>
                <a:t> a </a:t>
              </a:r>
              <a:r>
                <a:rPr lang="en-GB" i="1" dirty="0" err="1"/>
                <a:t>issire</a:t>
              </a:r>
              <a:r>
                <a:rPr lang="en-GB" dirty="0"/>
                <a:t> ‘I tried to leave’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4F80747-BA80-4DF0-AAC6-BC58E3B94B5E}"/>
              </a:ext>
            </a:extLst>
          </p:cNvPr>
          <p:cNvSpPr txBox="1"/>
          <p:nvPr/>
        </p:nvSpPr>
        <p:spPr>
          <a:xfrm>
            <a:off x="736092" y="4562605"/>
            <a:ext cx="107259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Hypothesis: The auxiliary and the dependent verb belong to the same simple clause, whereas the complement of lexical verbs like </a:t>
            </a:r>
            <a:r>
              <a:rPr lang="en-GB" i="1" dirty="0" err="1"/>
              <a:t>provare</a:t>
            </a:r>
            <a:r>
              <a:rPr lang="en-GB" i="1" dirty="0"/>
              <a:t> </a:t>
            </a:r>
            <a:r>
              <a:rPr lang="en-GB" dirty="0"/>
              <a:t>is a full clause (CP).</a:t>
            </a:r>
          </a:p>
        </p:txBody>
      </p:sp>
    </p:spTree>
    <p:extLst>
      <p:ext uri="{BB962C8B-B14F-4D97-AF65-F5344CB8AC3E}">
        <p14:creationId xmlns:p14="http://schemas.microsoft.com/office/powerpoint/2010/main" val="309160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B74411-02D9-4B77-9299-6974F0F27C70}"/>
              </a:ext>
            </a:extLst>
          </p:cNvPr>
          <p:cNvSpPr txBox="1"/>
          <p:nvPr/>
        </p:nvSpPr>
        <p:spPr>
          <a:xfrm>
            <a:off x="4059936" y="347472"/>
            <a:ext cx="3200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Syntax of the Clause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E54DC-EE30-4E3E-87EB-599996D574B0}"/>
              </a:ext>
            </a:extLst>
          </p:cNvPr>
          <p:cNvSpPr txBox="1"/>
          <p:nvPr/>
        </p:nvSpPr>
        <p:spPr>
          <a:xfrm>
            <a:off x="466344" y="886968"/>
            <a:ext cx="11237976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Sardinian is a ‘Pro-drop’ language, like Italian and Spanish (unlike English or French)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94100A-5097-4522-A99B-64AF9B156E2F}"/>
              </a:ext>
            </a:extLst>
          </p:cNvPr>
          <p:cNvSpPr txBox="1"/>
          <p:nvPr/>
        </p:nvSpPr>
        <p:spPr>
          <a:xfrm>
            <a:off x="649224" y="1435608"/>
            <a:ext cx="1049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subject can be a phonologically null element whose person-number features are identified by the inflection of the finite verb (in contexts where English and French would use an unstressed pronoun): </a:t>
            </a:r>
            <a:r>
              <a:rPr lang="en-GB" i="1" dirty="0" err="1"/>
              <a:t>Traballai</a:t>
            </a:r>
            <a:r>
              <a:rPr lang="en-GB" i="1" u="sng" dirty="0" err="1"/>
              <a:t>an</a:t>
            </a:r>
            <a:r>
              <a:rPr lang="en-GB" dirty="0"/>
              <a:t> ‘They were working’, </a:t>
            </a:r>
            <a:r>
              <a:rPr lang="en-GB" i="1" dirty="0" err="1"/>
              <a:t>Se</a:t>
            </a:r>
            <a:r>
              <a:rPr lang="en-GB" i="1" u="sng" dirty="0" err="1"/>
              <a:t>mus</a:t>
            </a:r>
            <a:r>
              <a:rPr lang="en-GB" i="1" dirty="0"/>
              <a:t> </a:t>
            </a:r>
            <a:r>
              <a:rPr lang="en-GB" i="1" dirty="0" err="1"/>
              <a:t>arribatos</a:t>
            </a:r>
            <a:r>
              <a:rPr lang="en-GB" i="1" dirty="0"/>
              <a:t> </a:t>
            </a:r>
            <a:r>
              <a:rPr lang="en-GB" dirty="0"/>
              <a:t>‘We have arrived’, 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2E2405-60A2-4F01-8D75-9B544F4B5530}"/>
              </a:ext>
            </a:extLst>
          </p:cNvPr>
          <p:cNvSpPr txBox="1"/>
          <p:nvPr/>
        </p:nvSpPr>
        <p:spPr>
          <a:xfrm>
            <a:off x="649224" y="2286000"/>
            <a:ext cx="1049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expletive subjects: </a:t>
            </a:r>
            <a:r>
              <a:rPr lang="en-GB" i="1" dirty="0" err="1"/>
              <a:t>Proet</a:t>
            </a:r>
            <a:r>
              <a:rPr lang="en-GB" dirty="0"/>
              <a:t> ‘</a:t>
            </a:r>
            <a:r>
              <a:rPr lang="en-GB" dirty="0">
                <a:solidFill>
                  <a:schemeClr val="accent1"/>
                </a:solidFill>
              </a:rPr>
              <a:t>It</a:t>
            </a:r>
            <a:r>
              <a:rPr lang="en-GB" dirty="0"/>
              <a:t> is raining’, </a:t>
            </a:r>
            <a:r>
              <a:rPr lang="en-GB" i="1" dirty="0" err="1"/>
              <a:t>Paret</a:t>
            </a:r>
            <a:r>
              <a:rPr lang="en-GB" i="1" dirty="0"/>
              <a:t> chi …</a:t>
            </a:r>
            <a:r>
              <a:rPr lang="en-GB" dirty="0"/>
              <a:t> ‘</a:t>
            </a:r>
            <a:r>
              <a:rPr lang="en-GB" dirty="0">
                <a:solidFill>
                  <a:schemeClr val="accent1"/>
                </a:solidFill>
              </a:rPr>
              <a:t>It</a:t>
            </a:r>
            <a:r>
              <a:rPr lang="en-GB" dirty="0"/>
              <a:t> seems that …’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0ECE2F-7B6A-4CFE-81E9-CFDF0E804EB5}"/>
              </a:ext>
            </a:extLst>
          </p:cNvPr>
          <p:cNvSpPr txBox="1"/>
          <p:nvPr/>
        </p:nvSpPr>
        <p:spPr>
          <a:xfrm>
            <a:off x="649224" y="2655332"/>
            <a:ext cx="1049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‘Inversion’ – The subject can occur in a </a:t>
            </a:r>
            <a:r>
              <a:rPr lang="en-GB" dirty="0" err="1"/>
              <a:t>postverbal</a:t>
            </a:r>
            <a:r>
              <a:rPr lang="en-GB" dirty="0"/>
              <a:t> position (after the lexical verb):  </a:t>
            </a:r>
            <a:r>
              <a:rPr lang="en-GB" i="1" dirty="0" err="1"/>
              <a:t>Traballan</a:t>
            </a:r>
            <a:r>
              <a:rPr lang="en-GB" i="1" dirty="0"/>
              <a:t> </a:t>
            </a:r>
            <a:r>
              <a:rPr lang="en-GB" i="1" dirty="0" err="1"/>
              <a:t>sos</a:t>
            </a:r>
            <a:r>
              <a:rPr lang="en-GB" i="1" dirty="0"/>
              <a:t> </a:t>
            </a:r>
            <a:r>
              <a:rPr lang="en-GB" i="1" dirty="0" err="1"/>
              <a:t>pastores</a:t>
            </a:r>
            <a:r>
              <a:rPr lang="en-GB" i="1" dirty="0"/>
              <a:t> in </a:t>
            </a:r>
            <a:r>
              <a:rPr lang="en-GB" i="1" dirty="0" err="1"/>
              <a:t>su</a:t>
            </a:r>
            <a:r>
              <a:rPr lang="en-GB" i="1" dirty="0"/>
              <a:t> monte</a:t>
            </a:r>
            <a:r>
              <a:rPr lang="en-GB" dirty="0"/>
              <a:t> ‘The shepherds work on the mountain’, </a:t>
            </a:r>
            <a:r>
              <a:rPr lang="en-GB" i="1" dirty="0"/>
              <a:t>At </a:t>
            </a:r>
            <a:r>
              <a:rPr lang="en-GB" i="1" dirty="0" err="1"/>
              <a:t>prantu</a:t>
            </a:r>
            <a:r>
              <a:rPr lang="en-GB" i="1" dirty="0"/>
              <a:t>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pitzinnu</a:t>
            </a:r>
            <a:r>
              <a:rPr lang="en-GB" i="1" dirty="0"/>
              <a:t> </a:t>
            </a:r>
            <a:r>
              <a:rPr lang="en-GB" dirty="0"/>
              <a:t>[has cried the boy] ‘The boy cried’, </a:t>
            </a:r>
            <a:r>
              <a:rPr lang="en-GB" i="1" dirty="0"/>
              <a:t>Est </a:t>
            </a:r>
            <a:r>
              <a:rPr lang="en-GB" i="1" dirty="0" err="1"/>
              <a:t>arribadu</a:t>
            </a:r>
            <a:r>
              <a:rPr lang="en-GB" i="1" dirty="0"/>
              <a:t>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trenu</a:t>
            </a:r>
            <a:r>
              <a:rPr lang="en-GB" dirty="0"/>
              <a:t> ‘The train has arrived’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CD016-EDF2-4E51-B3FD-2581FE1E2740}"/>
              </a:ext>
            </a:extLst>
          </p:cNvPr>
          <p:cNvSpPr txBox="1"/>
          <p:nvPr/>
        </p:nvSpPr>
        <p:spPr>
          <a:xfrm>
            <a:off x="731520" y="3931920"/>
            <a:ext cx="516636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In ‘Pro-drop’ languages, the preverbal subject position need not be occupied by an overt element.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46901E-84FB-43E4-81F9-A3731F8A9827}"/>
              </a:ext>
            </a:extLst>
          </p:cNvPr>
          <p:cNvSpPr txBox="1"/>
          <p:nvPr/>
        </p:nvSpPr>
        <p:spPr>
          <a:xfrm>
            <a:off x="6085332" y="3931920"/>
            <a:ext cx="561898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In English, the preverbal subject position </a:t>
            </a:r>
            <a:r>
              <a:rPr lang="en-GB" b="1" dirty="0"/>
              <a:t>must</a:t>
            </a:r>
            <a:r>
              <a:rPr lang="en-GB" dirty="0"/>
              <a:t> be occupied by an overt element (in finite clauses).</a:t>
            </a:r>
          </a:p>
        </p:txBody>
      </p:sp>
    </p:spTree>
    <p:extLst>
      <p:ext uri="{BB962C8B-B14F-4D97-AF65-F5344CB8AC3E}">
        <p14:creationId xmlns:p14="http://schemas.microsoft.com/office/powerpoint/2010/main" val="159461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D3F78A-4BE1-4EE7-AA46-736A6C5ECB45}"/>
              </a:ext>
            </a:extLst>
          </p:cNvPr>
          <p:cNvSpPr txBox="1"/>
          <p:nvPr/>
        </p:nvSpPr>
        <p:spPr>
          <a:xfrm>
            <a:off x="420624" y="320040"/>
            <a:ext cx="3008376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Basic structure of the clause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57DDBF0-215C-43C2-A7A3-1436D74212E3}"/>
              </a:ext>
            </a:extLst>
          </p:cNvPr>
          <p:cNvGrpSpPr/>
          <p:nvPr/>
        </p:nvGrpSpPr>
        <p:grpSpPr>
          <a:xfrm>
            <a:off x="658369" y="706088"/>
            <a:ext cx="9802368" cy="4515136"/>
            <a:chOff x="632320" y="706088"/>
            <a:chExt cx="10396487" cy="437249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A3409FD-BF93-4308-9CB5-0C64856833EE}"/>
                </a:ext>
              </a:extLst>
            </p:cNvPr>
            <p:cNvSpPr txBox="1"/>
            <p:nvPr/>
          </p:nvSpPr>
          <p:spPr>
            <a:xfrm>
              <a:off x="2551176" y="706088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TP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486C8F0-67A9-4459-B7B8-8C20FC495FD4}"/>
                </a:ext>
              </a:extLst>
            </p:cNvPr>
            <p:cNvSpPr txBox="1"/>
            <p:nvPr/>
          </p:nvSpPr>
          <p:spPr>
            <a:xfrm>
              <a:off x="632320" y="1611129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Spec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34EC7E5-4080-4B46-91AF-A27E7E9F0164}"/>
                </a:ext>
              </a:extLst>
            </p:cNvPr>
            <p:cNvSpPr txBox="1"/>
            <p:nvPr/>
          </p:nvSpPr>
          <p:spPr>
            <a:xfrm>
              <a:off x="3685032" y="1426464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T'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C41C357-0B1F-42D3-9F52-D9121B51C730}"/>
                </a:ext>
              </a:extLst>
            </p:cNvPr>
            <p:cNvSpPr txBox="1"/>
            <p:nvPr/>
          </p:nvSpPr>
          <p:spPr>
            <a:xfrm>
              <a:off x="2551176" y="2243066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AD80772-84FF-4EB2-8FF0-D1804ADABEEC}"/>
                </a:ext>
              </a:extLst>
            </p:cNvPr>
            <p:cNvSpPr txBox="1"/>
            <p:nvPr/>
          </p:nvSpPr>
          <p:spPr>
            <a:xfrm>
              <a:off x="7955280" y="3108960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VP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B10FC87-98A0-43CF-938C-EE78E129E0BD}"/>
                </a:ext>
              </a:extLst>
            </p:cNvPr>
            <p:cNvSpPr txBox="1"/>
            <p:nvPr/>
          </p:nvSpPr>
          <p:spPr>
            <a:xfrm>
              <a:off x="6677406" y="3893344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Spec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0B4CF2-F8BD-4638-AF74-6ACFBC17AAE4}"/>
                </a:ext>
              </a:extLst>
            </p:cNvPr>
            <p:cNvSpPr txBox="1"/>
            <p:nvPr/>
          </p:nvSpPr>
          <p:spPr>
            <a:xfrm>
              <a:off x="8993124" y="3803994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V'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396F04C-A097-4830-A237-84DAE8A45FEB}"/>
                </a:ext>
              </a:extLst>
            </p:cNvPr>
            <p:cNvSpPr txBox="1"/>
            <p:nvPr/>
          </p:nvSpPr>
          <p:spPr>
            <a:xfrm>
              <a:off x="7989570" y="4709250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8479C1-D630-4C29-B744-226E574F830D}"/>
                </a:ext>
              </a:extLst>
            </p:cNvPr>
            <p:cNvSpPr txBox="1"/>
            <p:nvPr/>
          </p:nvSpPr>
          <p:spPr>
            <a:xfrm>
              <a:off x="10013823" y="4709250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(XP)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0BD629-C313-429C-8F5B-81796DA97BFF}"/>
                </a:ext>
              </a:extLst>
            </p:cNvPr>
            <p:cNvCxnSpPr>
              <a:cxnSpLocks/>
              <a:stCxn id="4" idx="0"/>
              <a:endCxn id="3" idx="2"/>
            </p:cNvCxnSpPr>
            <p:nvPr/>
          </p:nvCxnSpPr>
          <p:spPr>
            <a:xfrm flipV="1">
              <a:off x="1139812" y="1075420"/>
              <a:ext cx="1918856" cy="5357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6AB8889-9495-43D3-8665-401889814E83}"/>
                </a:ext>
              </a:extLst>
            </p:cNvPr>
            <p:cNvCxnSpPr>
              <a:cxnSpLocks/>
              <a:stCxn id="7" idx="0"/>
              <a:endCxn id="5" idx="2"/>
            </p:cNvCxnSpPr>
            <p:nvPr/>
          </p:nvCxnSpPr>
          <p:spPr>
            <a:xfrm flipH="1" flipV="1">
              <a:off x="4192524" y="1795796"/>
              <a:ext cx="4270248" cy="13131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3B7AC5F-F298-4493-9F5E-0E2AD123911E}"/>
                </a:ext>
              </a:extLst>
            </p:cNvPr>
            <p:cNvCxnSpPr>
              <a:cxnSpLocks/>
              <a:stCxn id="6" idx="0"/>
              <a:endCxn id="5" idx="2"/>
            </p:cNvCxnSpPr>
            <p:nvPr/>
          </p:nvCxnSpPr>
          <p:spPr>
            <a:xfrm flipV="1">
              <a:off x="3058668" y="1795796"/>
              <a:ext cx="1133856" cy="4472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3C56FA-2D15-4357-BAB0-91CA4961B137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flipH="1" flipV="1">
              <a:off x="3058668" y="1074028"/>
              <a:ext cx="1133856" cy="352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0BD881E-7FC8-4092-B566-EE642D17928A}"/>
                </a:ext>
              </a:extLst>
            </p:cNvPr>
            <p:cNvCxnSpPr>
              <a:cxnSpLocks/>
              <a:stCxn id="8" idx="0"/>
              <a:endCxn id="7" idx="2"/>
            </p:cNvCxnSpPr>
            <p:nvPr/>
          </p:nvCxnSpPr>
          <p:spPr>
            <a:xfrm flipV="1">
              <a:off x="7184898" y="3478292"/>
              <a:ext cx="1277874" cy="4150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D477897-BE91-45CA-995C-60052BE38ADA}"/>
                </a:ext>
              </a:extLst>
            </p:cNvPr>
            <p:cNvCxnSpPr>
              <a:cxnSpLocks/>
              <a:stCxn id="11" idx="0"/>
              <a:endCxn id="9" idx="2"/>
            </p:cNvCxnSpPr>
            <p:nvPr/>
          </p:nvCxnSpPr>
          <p:spPr>
            <a:xfrm flipH="1" flipV="1">
              <a:off x="9500616" y="4173326"/>
              <a:ext cx="1020699" cy="5359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6DC6894-8F72-47B1-90D3-566B38B6821C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 flipV="1">
              <a:off x="8491347" y="4173326"/>
              <a:ext cx="1009269" cy="5359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8A0AE1B-4B09-4926-B393-FC46AC59B759}"/>
                </a:ext>
              </a:extLst>
            </p:cNvPr>
            <p:cNvCxnSpPr>
              <a:cxnSpLocks/>
              <a:stCxn id="9" idx="0"/>
              <a:endCxn id="7" idx="2"/>
            </p:cNvCxnSpPr>
            <p:nvPr/>
          </p:nvCxnSpPr>
          <p:spPr>
            <a:xfrm flipH="1" flipV="1">
              <a:off x="8462772" y="3478292"/>
              <a:ext cx="1037844" cy="3257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220CACC7-0AFD-4813-B0B8-E870C41D8C4B}"/>
              </a:ext>
            </a:extLst>
          </p:cNvPr>
          <p:cNvSpPr txBox="1"/>
          <p:nvPr/>
        </p:nvSpPr>
        <p:spPr>
          <a:xfrm>
            <a:off x="3424552" y="320040"/>
            <a:ext cx="2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With finite lexical verb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97FC03-BF53-42E2-9443-78DEC6564FFF}"/>
              </a:ext>
            </a:extLst>
          </p:cNvPr>
          <p:cNvSpPr txBox="1"/>
          <p:nvPr/>
        </p:nvSpPr>
        <p:spPr>
          <a:xfrm>
            <a:off x="6025896" y="320040"/>
            <a:ext cx="458114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Subjects originate within VP (in Spec position)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BDBD528-9F3B-443A-AB43-ED773694C87D}"/>
              </a:ext>
            </a:extLst>
          </p:cNvPr>
          <p:cNvGrpSpPr/>
          <p:nvPr/>
        </p:nvGrpSpPr>
        <p:grpSpPr>
          <a:xfrm>
            <a:off x="5981529" y="4235221"/>
            <a:ext cx="1709928" cy="1138118"/>
            <a:chOff x="5981529" y="4235221"/>
            <a:chExt cx="1709928" cy="113811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3F6EEF-A92A-4883-8AB1-C83EF48113A2}"/>
                </a:ext>
              </a:extLst>
            </p:cNvPr>
            <p:cNvSpPr txBox="1"/>
            <p:nvPr/>
          </p:nvSpPr>
          <p:spPr>
            <a:xfrm>
              <a:off x="6358002" y="4235221"/>
              <a:ext cx="956982" cy="381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DP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41EA68A-559E-452A-95F5-20D98B761C3C}"/>
                </a:ext>
              </a:extLst>
            </p:cNvPr>
            <p:cNvCxnSpPr>
              <a:stCxn id="52" idx="2"/>
            </p:cNvCxnSpPr>
            <p:nvPr/>
          </p:nvCxnSpPr>
          <p:spPr>
            <a:xfrm>
              <a:off x="6836493" y="4616602"/>
              <a:ext cx="0" cy="3120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BDC4297-4B3C-42B7-A636-3E523B07AC4A}"/>
                </a:ext>
              </a:extLst>
            </p:cNvPr>
            <p:cNvSpPr txBox="1"/>
            <p:nvPr/>
          </p:nvSpPr>
          <p:spPr>
            <a:xfrm>
              <a:off x="5981529" y="5004007"/>
              <a:ext cx="17099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Zuanne</a:t>
              </a:r>
              <a:endParaRPr lang="en-GB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2219498-1544-4B44-9EAB-58AA30826CFB}"/>
              </a:ext>
            </a:extLst>
          </p:cNvPr>
          <p:cNvGrpSpPr/>
          <p:nvPr/>
        </p:nvGrpSpPr>
        <p:grpSpPr>
          <a:xfrm>
            <a:off x="7621768" y="4853440"/>
            <a:ext cx="898064" cy="704565"/>
            <a:chOff x="7621768" y="4853440"/>
            <a:chExt cx="898064" cy="70456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EB11D3D-148E-465C-A3C0-CE2F6898EBF1}"/>
                </a:ext>
              </a:extLst>
            </p:cNvPr>
            <p:cNvSpPr txBox="1"/>
            <p:nvPr/>
          </p:nvSpPr>
          <p:spPr>
            <a:xfrm>
              <a:off x="7868810" y="4853440"/>
              <a:ext cx="40398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8E948E5-8EA6-4FEF-80E0-BADB7CFB5E3E}"/>
                </a:ext>
              </a:extLst>
            </p:cNvPr>
            <p:cNvSpPr txBox="1"/>
            <p:nvPr/>
          </p:nvSpPr>
          <p:spPr>
            <a:xfrm>
              <a:off x="7621768" y="5188673"/>
              <a:ext cx="8980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cantat</a:t>
              </a:r>
              <a:endParaRPr lang="en-GB" dirty="0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5638DFD-6142-4369-819A-1745649BE538}"/>
              </a:ext>
            </a:extLst>
          </p:cNvPr>
          <p:cNvSpPr txBox="1"/>
          <p:nvPr/>
        </p:nvSpPr>
        <p:spPr>
          <a:xfrm>
            <a:off x="6025896" y="703420"/>
            <a:ext cx="458114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Finite verbs raise to 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528FE3B-C04B-4C24-9D25-3AA6552A1419}"/>
              </a:ext>
            </a:extLst>
          </p:cNvPr>
          <p:cNvSpPr txBox="1"/>
          <p:nvPr/>
        </p:nvSpPr>
        <p:spPr>
          <a:xfrm>
            <a:off x="6025896" y="1086031"/>
            <a:ext cx="576072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This gives the verb-subject order (‘Inversion’)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71BD39B-1585-4E3D-8E98-2CDC5B9701C1}"/>
              </a:ext>
            </a:extLst>
          </p:cNvPr>
          <p:cNvSpPr txBox="1"/>
          <p:nvPr/>
        </p:nvSpPr>
        <p:spPr>
          <a:xfrm>
            <a:off x="6005078" y="1487967"/>
            <a:ext cx="576072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Subject-verb order is derived by raising the subj. to Spec TP</a:t>
            </a:r>
          </a:p>
        </p:txBody>
      </p:sp>
    </p:spTree>
    <p:extLst>
      <p:ext uri="{BB962C8B-B14F-4D97-AF65-F5344CB8AC3E}">
        <p14:creationId xmlns:p14="http://schemas.microsoft.com/office/powerpoint/2010/main" val="304650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-0.00313 0.00231 0.00417 0.01944 -0.00156 0.0294 C -0.00703 0.03912 -0.003 0.05486 -0.03438 0.05879 C -0.06576 0.06296 -0.1418 0.05555 -0.18958 0.05393 C -0.23724 0.05254 -0.29948 0.05856 -0.32044 0.04977 C -0.34297 0.03287 -0.38516 -0.00185 -0.41393 -0.07107 C -0.43555 -0.11482 -0.44076 -0.1713 -0.4474 -0.22176 C -0.45378 -0.27269 -0.45052 -0.34954 -0.45287 -0.37454 " pathEditMode="relative" rAng="0" ptsTypes="AAAAAAAA">
                                      <p:cBhvr>
                                        <p:cTn id="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91" y="-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C -0.00417 0.00324 0.0026 0.02986 -0.00664 0.03935 C -0.0155 0.04885 -0.0319 0.06922 -0.05729 0.07824 C -0.08255 0.08727 -0.27435 0.07639 -0.3392 0.05486 C -0.40378 0.03334 -0.40625 0.02176 -0.44623 -0.05092 C -0.46797 -0.12106 -0.46367 -0.28009 -0.46758 -0.34791 " pathEditMode="relative" rAng="0" ptsTypes="AAAAAA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85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1" grpId="0" animBg="1"/>
      <p:bldP spid="62" grpId="0" animBg="1"/>
      <p:bldP spid="6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CBD00363-4865-48DD-8FA9-066C8C62D2DE}"/>
              </a:ext>
            </a:extLst>
          </p:cNvPr>
          <p:cNvSpPr txBox="1"/>
          <p:nvPr/>
        </p:nvSpPr>
        <p:spPr>
          <a:xfrm>
            <a:off x="4015120" y="2726774"/>
            <a:ext cx="52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D3F78A-4BE1-4EE7-AA46-736A6C5ECB45}"/>
              </a:ext>
            </a:extLst>
          </p:cNvPr>
          <p:cNvSpPr txBox="1"/>
          <p:nvPr/>
        </p:nvSpPr>
        <p:spPr>
          <a:xfrm>
            <a:off x="420624" y="320040"/>
            <a:ext cx="3008376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Basic structure of the clause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57DDBF0-215C-43C2-A7A3-1436D74212E3}"/>
              </a:ext>
            </a:extLst>
          </p:cNvPr>
          <p:cNvGrpSpPr/>
          <p:nvPr/>
        </p:nvGrpSpPr>
        <p:grpSpPr>
          <a:xfrm>
            <a:off x="658369" y="706088"/>
            <a:ext cx="9802368" cy="4515136"/>
            <a:chOff x="632320" y="706088"/>
            <a:chExt cx="10396487" cy="437249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A3409FD-BF93-4308-9CB5-0C64856833EE}"/>
                </a:ext>
              </a:extLst>
            </p:cNvPr>
            <p:cNvSpPr txBox="1"/>
            <p:nvPr/>
          </p:nvSpPr>
          <p:spPr>
            <a:xfrm>
              <a:off x="2551176" y="706088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TP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486C8F0-67A9-4459-B7B8-8C20FC495FD4}"/>
                </a:ext>
              </a:extLst>
            </p:cNvPr>
            <p:cNvSpPr txBox="1"/>
            <p:nvPr/>
          </p:nvSpPr>
          <p:spPr>
            <a:xfrm>
              <a:off x="632320" y="1611129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Spec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34EC7E5-4080-4B46-91AF-A27E7E9F0164}"/>
                </a:ext>
              </a:extLst>
            </p:cNvPr>
            <p:cNvSpPr txBox="1"/>
            <p:nvPr/>
          </p:nvSpPr>
          <p:spPr>
            <a:xfrm>
              <a:off x="3685032" y="1426464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T'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C41C357-0B1F-42D3-9F52-D9121B51C730}"/>
                </a:ext>
              </a:extLst>
            </p:cNvPr>
            <p:cNvSpPr txBox="1"/>
            <p:nvPr/>
          </p:nvSpPr>
          <p:spPr>
            <a:xfrm>
              <a:off x="2551176" y="2243066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AD80772-84FF-4EB2-8FF0-D1804ADABEEC}"/>
                </a:ext>
              </a:extLst>
            </p:cNvPr>
            <p:cNvSpPr txBox="1"/>
            <p:nvPr/>
          </p:nvSpPr>
          <p:spPr>
            <a:xfrm>
              <a:off x="7955280" y="3108960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VP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B10FC87-98A0-43CF-938C-EE78E129E0BD}"/>
                </a:ext>
              </a:extLst>
            </p:cNvPr>
            <p:cNvSpPr txBox="1"/>
            <p:nvPr/>
          </p:nvSpPr>
          <p:spPr>
            <a:xfrm>
              <a:off x="6677406" y="3893344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Spec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0B4CF2-F8BD-4638-AF74-6ACFBC17AAE4}"/>
                </a:ext>
              </a:extLst>
            </p:cNvPr>
            <p:cNvSpPr txBox="1"/>
            <p:nvPr/>
          </p:nvSpPr>
          <p:spPr>
            <a:xfrm>
              <a:off x="8993124" y="3803994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V'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396F04C-A097-4830-A237-84DAE8A45FEB}"/>
                </a:ext>
              </a:extLst>
            </p:cNvPr>
            <p:cNvSpPr txBox="1"/>
            <p:nvPr/>
          </p:nvSpPr>
          <p:spPr>
            <a:xfrm>
              <a:off x="7989570" y="4709250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8479C1-D630-4C29-B744-226E574F830D}"/>
                </a:ext>
              </a:extLst>
            </p:cNvPr>
            <p:cNvSpPr txBox="1"/>
            <p:nvPr/>
          </p:nvSpPr>
          <p:spPr>
            <a:xfrm>
              <a:off x="10013823" y="4709250"/>
              <a:ext cx="1014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(XP)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0BD629-C313-429C-8F5B-81796DA97BFF}"/>
                </a:ext>
              </a:extLst>
            </p:cNvPr>
            <p:cNvCxnSpPr>
              <a:cxnSpLocks/>
              <a:stCxn id="4" idx="0"/>
              <a:endCxn id="3" idx="2"/>
            </p:cNvCxnSpPr>
            <p:nvPr/>
          </p:nvCxnSpPr>
          <p:spPr>
            <a:xfrm flipV="1">
              <a:off x="1139812" y="1075420"/>
              <a:ext cx="1918856" cy="5357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6AB8889-9495-43D3-8665-401889814E83}"/>
                </a:ext>
              </a:extLst>
            </p:cNvPr>
            <p:cNvCxnSpPr>
              <a:cxnSpLocks/>
              <a:stCxn id="7" idx="0"/>
              <a:endCxn id="5" idx="2"/>
            </p:cNvCxnSpPr>
            <p:nvPr/>
          </p:nvCxnSpPr>
          <p:spPr>
            <a:xfrm flipH="1" flipV="1">
              <a:off x="4192524" y="1795796"/>
              <a:ext cx="4270248" cy="13131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3B7AC5F-F298-4493-9F5E-0E2AD123911E}"/>
                </a:ext>
              </a:extLst>
            </p:cNvPr>
            <p:cNvCxnSpPr>
              <a:cxnSpLocks/>
              <a:stCxn id="6" idx="0"/>
              <a:endCxn id="5" idx="2"/>
            </p:cNvCxnSpPr>
            <p:nvPr/>
          </p:nvCxnSpPr>
          <p:spPr>
            <a:xfrm flipV="1">
              <a:off x="3058668" y="1795796"/>
              <a:ext cx="1133856" cy="4472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3C56FA-2D15-4357-BAB0-91CA4961B137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flipH="1" flipV="1">
              <a:off x="3058668" y="1074028"/>
              <a:ext cx="1133856" cy="352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0BD881E-7FC8-4092-B566-EE642D17928A}"/>
                </a:ext>
              </a:extLst>
            </p:cNvPr>
            <p:cNvCxnSpPr>
              <a:cxnSpLocks/>
              <a:stCxn id="8" idx="0"/>
              <a:endCxn id="7" idx="2"/>
            </p:cNvCxnSpPr>
            <p:nvPr/>
          </p:nvCxnSpPr>
          <p:spPr>
            <a:xfrm flipV="1">
              <a:off x="7184898" y="3478292"/>
              <a:ext cx="1277874" cy="4150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D477897-BE91-45CA-995C-60052BE38ADA}"/>
                </a:ext>
              </a:extLst>
            </p:cNvPr>
            <p:cNvCxnSpPr>
              <a:cxnSpLocks/>
              <a:stCxn id="11" idx="0"/>
              <a:endCxn id="9" idx="2"/>
            </p:cNvCxnSpPr>
            <p:nvPr/>
          </p:nvCxnSpPr>
          <p:spPr>
            <a:xfrm flipH="1" flipV="1">
              <a:off x="9500616" y="4173326"/>
              <a:ext cx="1020699" cy="5359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6DC6894-8F72-47B1-90D3-566B38B6821C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 flipV="1">
              <a:off x="8491347" y="4173326"/>
              <a:ext cx="1009269" cy="5359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8A0AE1B-4B09-4926-B393-FC46AC59B759}"/>
                </a:ext>
              </a:extLst>
            </p:cNvPr>
            <p:cNvCxnSpPr>
              <a:cxnSpLocks/>
              <a:stCxn id="9" idx="0"/>
              <a:endCxn id="7" idx="2"/>
            </p:cNvCxnSpPr>
            <p:nvPr/>
          </p:nvCxnSpPr>
          <p:spPr>
            <a:xfrm flipH="1" flipV="1">
              <a:off x="8462772" y="3478292"/>
              <a:ext cx="1037844" cy="3257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220CACC7-0AFD-4813-B0B8-E870C41D8C4B}"/>
              </a:ext>
            </a:extLst>
          </p:cNvPr>
          <p:cNvSpPr txBox="1"/>
          <p:nvPr/>
        </p:nvSpPr>
        <p:spPr>
          <a:xfrm>
            <a:off x="3424552" y="320040"/>
            <a:ext cx="2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With finite </a:t>
            </a:r>
            <a:r>
              <a:rPr lang="en-GB" dirty="0" err="1"/>
              <a:t>auxilary</a:t>
            </a:r>
            <a:endParaRPr lang="en-GB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97FC03-BF53-42E2-9443-78DEC6564FFF}"/>
              </a:ext>
            </a:extLst>
          </p:cNvPr>
          <p:cNvSpPr txBox="1"/>
          <p:nvPr/>
        </p:nvSpPr>
        <p:spPr>
          <a:xfrm>
            <a:off x="6025896" y="320040"/>
            <a:ext cx="458114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Subjects originate within VP (in Spec position)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BDBD528-9F3B-443A-AB43-ED773694C87D}"/>
              </a:ext>
            </a:extLst>
          </p:cNvPr>
          <p:cNvGrpSpPr/>
          <p:nvPr/>
        </p:nvGrpSpPr>
        <p:grpSpPr>
          <a:xfrm>
            <a:off x="5981529" y="4235221"/>
            <a:ext cx="1709928" cy="1138118"/>
            <a:chOff x="5981529" y="4235221"/>
            <a:chExt cx="1709928" cy="113811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3F6EEF-A92A-4883-8AB1-C83EF48113A2}"/>
                </a:ext>
              </a:extLst>
            </p:cNvPr>
            <p:cNvSpPr txBox="1"/>
            <p:nvPr/>
          </p:nvSpPr>
          <p:spPr>
            <a:xfrm>
              <a:off x="6358002" y="4235221"/>
              <a:ext cx="956982" cy="381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DP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41EA68A-559E-452A-95F5-20D98B761C3C}"/>
                </a:ext>
              </a:extLst>
            </p:cNvPr>
            <p:cNvCxnSpPr>
              <a:stCxn id="52" idx="2"/>
            </p:cNvCxnSpPr>
            <p:nvPr/>
          </p:nvCxnSpPr>
          <p:spPr>
            <a:xfrm>
              <a:off x="6836493" y="4616602"/>
              <a:ext cx="0" cy="3120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BDC4297-4B3C-42B7-A636-3E523B07AC4A}"/>
                </a:ext>
              </a:extLst>
            </p:cNvPr>
            <p:cNvSpPr txBox="1"/>
            <p:nvPr/>
          </p:nvSpPr>
          <p:spPr>
            <a:xfrm>
              <a:off x="5981529" y="5004007"/>
              <a:ext cx="17099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Zuanne</a:t>
              </a:r>
              <a:endParaRPr lang="en-GB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2219498-1544-4B44-9EAB-58AA30826CFB}"/>
              </a:ext>
            </a:extLst>
          </p:cNvPr>
          <p:cNvGrpSpPr/>
          <p:nvPr/>
        </p:nvGrpSpPr>
        <p:grpSpPr>
          <a:xfrm>
            <a:off x="7498551" y="4853440"/>
            <a:ext cx="1144498" cy="704565"/>
            <a:chOff x="7498551" y="4853440"/>
            <a:chExt cx="1144498" cy="70456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EB11D3D-148E-465C-A3C0-CE2F6898EBF1}"/>
                </a:ext>
              </a:extLst>
            </p:cNvPr>
            <p:cNvSpPr txBox="1"/>
            <p:nvPr/>
          </p:nvSpPr>
          <p:spPr>
            <a:xfrm>
              <a:off x="7868810" y="4853440"/>
              <a:ext cx="40398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8E948E5-8EA6-4FEF-80E0-BADB7CFB5E3E}"/>
                </a:ext>
              </a:extLst>
            </p:cNvPr>
            <p:cNvSpPr txBox="1"/>
            <p:nvPr/>
          </p:nvSpPr>
          <p:spPr>
            <a:xfrm>
              <a:off x="7498551" y="5188673"/>
              <a:ext cx="114449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cantadu</a:t>
              </a:r>
              <a:endParaRPr lang="en-GB" dirty="0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5638DFD-6142-4369-819A-1745649BE538}"/>
              </a:ext>
            </a:extLst>
          </p:cNvPr>
          <p:cNvSpPr txBox="1"/>
          <p:nvPr/>
        </p:nvSpPr>
        <p:spPr>
          <a:xfrm>
            <a:off x="6025896" y="703420"/>
            <a:ext cx="458114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Finite aux. raises to 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276F2F1-5EC4-4034-98D6-FCA6D8FA5E67}"/>
              </a:ext>
            </a:extLst>
          </p:cNvPr>
          <p:cNvGrpSpPr/>
          <p:nvPr/>
        </p:nvGrpSpPr>
        <p:grpSpPr>
          <a:xfrm>
            <a:off x="4015120" y="2742163"/>
            <a:ext cx="522536" cy="704565"/>
            <a:chOff x="7498551" y="4853440"/>
            <a:chExt cx="1144498" cy="7045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414E150-2A7A-40AA-BF55-4CB93A59A83D}"/>
                </a:ext>
              </a:extLst>
            </p:cNvPr>
            <p:cNvSpPr txBox="1"/>
            <p:nvPr/>
          </p:nvSpPr>
          <p:spPr>
            <a:xfrm>
              <a:off x="7498551" y="4853440"/>
              <a:ext cx="11444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0273E46-2EFF-49F5-A6B6-DEEC6E035B2C}"/>
                </a:ext>
              </a:extLst>
            </p:cNvPr>
            <p:cNvSpPr txBox="1"/>
            <p:nvPr/>
          </p:nvSpPr>
          <p:spPr>
            <a:xfrm>
              <a:off x="7498551" y="5188673"/>
              <a:ext cx="114449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at</a:t>
              </a: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0AEF3DF-6DCE-40A7-A51D-84EB61ED5198}"/>
              </a:ext>
            </a:extLst>
          </p:cNvPr>
          <p:cNvCxnSpPr>
            <a:cxnSpLocks/>
            <a:stCxn id="34" idx="0"/>
          </p:cNvCxnSpPr>
          <p:nvPr/>
        </p:nvCxnSpPr>
        <p:spPr>
          <a:xfrm flipV="1">
            <a:off x="4276388" y="2377277"/>
            <a:ext cx="809066" cy="3648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B8F844E-02DF-4C69-9CAA-014B62F50729}"/>
              </a:ext>
            </a:extLst>
          </p:cNvPr>
          <p:cNvSpPr txBox="1"/>
          <p:nvPr/>
        </p:nvSpPr>
        <p:spPr>
          <a:xfrm>
            <a:off x="4919931" y="2085147"/>
            <a:ext cx="425901" cy="346369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dirty="0"/>
              <a:t>VP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F679CE-A547-4440-8581-0F2AB51BF8A6}"/>
              </a:ext>
            </a:extLst>
          </p:cNvPr>
          <p:cNvSpPr txBox="1"/>
          <p:nvPr/>
        </p:nvSpPr>
        <p:spPr>
          <a:xfrm>
            <a:off x="6025896" y="1072752"/>
            <a:ext cx="45811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Wrong order </a:t>
            </a:r>
            <a:r>
              <a:rPr lang="en-GB" dirty="0">
                <a:sym typeface="Wingdings" panose="05000000000000000000" pitchFamily="2" charset="2"/>
              </a:rPr>
              <a:t> Assume non-finite verbs raise to an Asp(</a:t>
            </a:r>
            <a:r>
              <a:rPr lang="en-GB" dirty="0" err="1">
                <a:sym typeface="Wingdings" panose="05000000000000000000" pitchFamily="2" charset="2"/>
              </a:rPr>
              <a:t>ect</a:t>
            </a:r>
            <a:r>
              <a:rPr lang="en-GB" dirty="0">
                <a:sym typeface="Wingdings" panose="05000000000000000000" pitchFamily="2" charset="2"/>
              </a:rPr>
              <a:t>) node</a:t>
            </a:r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72ED20F-C57E-4915-9B3F-BD541B66BA56}"/>
              </a:ext>
            </a:extLst>
          </p:cNvPr>
          <p:cNvGrpSpPr/>
          <p:nvPr/>
        </p:nvGrpSpPr>
        <p:grpSpPr>
          <a:xfrm>
            <a:off x="5614416" y="2469054"/>
            <a:ext cx="965586" cy="999123"/>
            <a:chOff x="5614416" y="2469054"/>
            <a:chExt cx="965586" cy="99912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125B394-6774-4CAE-A168-F3CC07426A0A}"/>
                </a:ext>
              </a:extLst>
            </p:cNvPr>
            <p:cNvSpPr txBox="1"/>
            <p:nvPr/>
          </p:nvSpPr>
          <p:spPr>
            <a:xfrm>
              <a:off x="6025896" y="2469054"/>
              <a:ext cx="554106" cy="349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GB" dirty="0" err="1"/>
                <a:t>AspP</a:t>
              </a:r>
              <a:endParaRPr lang="en-GB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145D60-1C66-4216-899D-28A5A71ED299}"/>
                </a:ext>
              </a:extLst>
            </p:cNvPr>
            <p:cNvSpPr txBox="1"/>
            <p:nvPr/>
          </p:nvSpPr>
          <p:spPr>
            <a:xfrm>
              <a:off x="5614416" y="3086797"/>
              <a:ext cx="822960" cy="381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Asp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1FE38B5-E3A0-47D6-A48B-C16728F9537C}"/>
                </a:ext>
              </a:extLst>
            </p:cNvPr>
            <p:cNvCxnSpPr>
              <a:stCxn id="17" idx="0"/>
              <a:endCxn id="46" idx="2"/>
            </p:cNvCxnSpPr>
            <p:nvPr/>
          </p:nvCxnSpPr>
          <p:spPr>
            <a:xfrm flipV="1">
              <a:off x="6025896" y="2818756"/>
              <a:ext cx="277053" cy="2680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50A397A-E1FD-4B6C-8904-F6919A15B46E}"/>
              </a:ext>
            </a:extLst>
          </p:cNvPr>
          <p:cNvSpPr txBox="1"/>
          <p:nvPr/>
        </p:nvSpPr>
        <p:spPr>
          <a:xfrm>
            <a:off x="6025896" y="1098260"/>
            <a:ext cx="28254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Correct ‘inverted’ order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F48081-1DE4-461F-984D-5359B9314132}"/>
              </a:ext>
            </a:extLst>
          </p:cNvPr>
          <p:cNvSpPr txBox="1"/>
          <p:nvPr/>
        </p:nvSpPr>
        <p:spPr>
          <a:xfrm>
            <a:off x="6025896" y="1454176"/>
            <a:ext cx="576072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Subject-verb order is derived by raising the subj. to Spec TP</a:t>
            </a:r>
          </a:p>
        </p:txBody>
      </p:sp>
    </p:spTree>
    <p:extLst>
      <p:ext uri="{BB962C8B-B14F-4D97-AF65-F5344CB8AC3E}">
        <p14:creationId xmlns:p14="http://schemas.microsoft.com/office/powerpoint/2010/main" val="18132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0.00047 C -0.00768 0.00833 -0.01888 0.03541 -0.03581 0.04236 C -0.05377 0.04375 -0.09948 0.04838 -0.11536 0.03958 C -0.13294 0.02129 -0.13542 -0.04491 -0.14062 -0.06713 " pathEditMode="relative" rAng="0" ptsTypes="AAAA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979 -0.25463 C -0.2207 -0.12778 -0.22162 -0.02222 -0.19935 -0.0088 C -0.16927 0.04514 -0.07122 0.05416 -0.03672 0.05278 C -0.01055 0.04583 -0.00143 0.05671 1.04167E-6 -0.0007 " pathEditMode="relative" rAng="0" ptsTypes="AAAA">
                                      <p:cBhvr>
                                        <p:cTn id="23" dur="1000" spd="-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7" y="1537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C -0.00417 0.00324 0.0026 0.02986 -0.00664 0.03935 C -0.0155 0.04885 -0.0319 0.06922 -0.05729 0.07824 C -0.08255 0.08727 -0.27435 0.07639 -0.3392 0.05486 C -0.40378 0.03334 -0.40625 0.02176 -0.44623 -0.05092 C -0.46797 -0.12106 -0.46367 -0.28009 -0.46758 -0.34791 " pathEditMode="relative" rAng="0" ptsTypes="AAAAAA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85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16" grpId="0" animBg="1"/>
      <p:bldP spid="16" grpId="1" animBg="1"/>
      <p:bldP spid="23" grpId="0" animBg="1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7F934C-DA0C-440D-AA7F-C139FF8EE735}"/>
              </a:ext>
            </a:extLst>
          </p:cNvPr>
          <p:cNvSpPr txBox="1"/>
          <p:nvPr/>
        </p:nvSpPr>
        <p:spPr>
          <a:xfrm>
            <a:off x="402336" y="310896"/>
            <a:ext cx="2825496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Restrictions on ‘Inversion’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1A1D6-48FA-4EEF-83CF-D1BC6A803E8F}"/>
              </a:ext>
            </a:extLst>
          </p:cNvPr>
          <p:cNvSpPr txBox="1"/>
          <p:nvPr/>
        </p:nvSpPr>
        <p:spPr>
          <a:xfrm>
            <a:off x="402336" y="749808"/>
            <a:ext cx="567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C0C0C0"/>
                </a:highlight>
              </a:rPr>
              <a:t>Inhibited by presence of certain post-verbal complements: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AE14C-D195-46B1-8646-A6C15D4ADCAE}"/>
              </a:ext>
            </a:extLst>
          </p:cNvPr>
          <p:cNvSpPr txBox="1"/>
          <p:nvPr/>
        </p:nvSpPr>
        <p:spPr>
          <a:xfrm>
            <a:off x="640080" y="1115568"/>
            <a:ext cx="6153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*At </a:t>
            </a:r>
            <a:r>
              <a:rPr lang="en-GB" i="1" dirty="0" err="1"/>
              <a:t>cantadu</a:t>
            </a:r>
            <a:r>
              <a:rPr lang="en-GB" i="1" dirty="0"/>
              <a:t> </a:t>
            </a:r>
            <a:r>
              <a:rPr lang="en-GB" i="1" dirty="0" err="1"/>
              <a:t>Zuanne</a:t>
            </a:r>
            <a:r>
              <a:rPr lang="en-GB" i="1" dirty="0"/>
              <a:t> </a:t>
            </a:r>
            <a:r>
              <a:rPr lang="en-GB" i="1" dirty="0" err="1"/>
              <a:t>una</a:t>
            </a:r>
            <a:r>
              <a:rPr lang="en-GB" i="1" dirty="0"/>
              <a:t> </a:t>
            </a:r>
            <a:r>
              <a:rPr lang="en-GB" i="1" dirty="0" err="1"/>
              <a:t>cantzone</a:t>
            </a:r>
            <a:r>
              <a:rPr lang="en-GB" dirty="0"/>
              <a:t> ‘John sang a song’</a:t>
            </a:r>
            <a:br>
              <a:rPr lang="en-GB" dirty="0"/>
            </a:br>
            <a:r>
              <a:rPr lang="en-GB" dirty="0"/>
              <a:t>??</a:t>
            </a:r>
            <a:r>
              <a:rPr lang="en-GB" i="1" dirty="0"/>
              <a:t>At </a:t>
            </a:r>
            <a:r>
              <a:rPr lang="en-GB" i="1" dirty="0" err="1"/>
              <a:t>bistu</a:t>
            </a:r>
            <a:r>
              <a:rPr lang="en-GB" i="1" dirty="0"/>
              <a:t> </a:t>
            </a:r>
            <a:r>
              <a:rPr lang="en-GB" i="1" dirty="0" err="1"/>
              <a:t>Zuanne</a:t>
            </a:r>
            <a:r>
              <a:rPr lang="en-GB" i="1" dirty="0"/>
              <a:t> a Maria</a:t>
            </a:r>
            <a:r>
              <a:rPr lang="en-GB" dirty="0"/>
              <a:t> ‘John saw Mary’</a:t>
            </a:r>
            <a:br>
              <a:rPr lang="en-GB" dirty="0"/>
            </a:br>
            <a:r>
              <a:rPr lang="en-GB" dirty="0"/>
              <a:t>??</a:t>
            </a:r>
            <a:r>
              <a:rPr lang="en-GB" i="1" dirty="0"/>
              <a:t>Est </a:t>
            </a:r>
            <a:r>
              <a:rPr lang="en-GB" i="1" dirty="0" err="1"/>
              <a:t>piagheda</a:t>
            </a:r>
            <a:r>
              <a:rPr lang="en-GB" i="1" dirty="0"/>
              <a:t> </a:t>
            </a:r>
            <a:r>
              <a:rPr lang="en-GB" i="1" dirty="0" err="1"/>
              <a:t>custa</a:t>
            </a:r>
            <a:r>
              <a:rPr lang="en-GB" i="1" dirty="0"/>
              <a:t> canzone a Maria </a:t>
            </a:r>
            <a:r>
              <a:rPr lang="en-GB" dirty="0"/>
              <a:t>‘This song pleased Mary’</a:t>
            </a:r>
            <a:br>
              <a:rPr lang="en-GB" dirty="0"/>
            </a:br>
            <a:r>
              <a:rPr lang="en-GB" dirty="0"/>
              <a:t>?</a:t>
            </a:r>
            <a:r>
              <a:rPr lang="en-GB" i="1" dirty="0"/>
              <a:t>Est </a:t>
            </a:r>
            <a:r>
              <a:rPr lang="en-GB" i="1" dirty="0" err="1"/>
              <a:t>andadu</a:t>
            </a:r>
            <a:r>
              <a:rPr lang="en-GB" i="1" dirty="0"/>
              <a:t> </a:t>
            </a:r>
            <a:r>
              <a:rPr lang="en-GB" i="1" dirty="0" err="1"/>
              <a:t>Zuanne</a:t>
            </a:r>
            <a:r>
              <a:rPr lang="en-GB" i="1" dirty="0"/>
              <a:t> a </a:t>
            </a:r>
            <a:r>
              <a:rPr lang="en-GB" i="1" dirty="0" err="1"/>
              <a:t>Casteddu</a:t>
            </a:r>
            <a:r>
              <a:rPr lang="en-GB" i="1" dirty="0"/>
              <a:t> </a:t>
            </a:r>
            <a:r>
              <a:rPr lang="en-GB" dirty="0"/>
              <a:t>‘John went to </a:t>
            </a:r>
            <a:r>
              <a:rPr lang="en-GB" dirty="0" err="1"/>
              <a:t>Cagliary</a:t>
            </a:r>
            <a:r>
              <a:rPr lang="en-GB" dirty="0"/>
              <a:t>’</a:t>
            </a:r>
          </a:p>
          <a:p>
            <a:r>
              <a:rPr lang="en-GB" i="1" dirty="0"/>
              <a:t>At </a:t>
            </a:r>
            <a:r>
              <a:rPr lang="en-GB" i="1" dirty="0" err="1"/>
              <a:t>nadu</a:t>
            </a:r>
            <a:r>
              <a:rPr lang="en-GB" i="1" dirty="0"/>
              <a:t> </a:t>
            </a:r>
            <a:r>
              <a:rPr lang="en-GB" i="1" dirty="0" err="1"/>
              <a:t>Zuanne</a:t>
            </a:r>
            <a:r>
              <a:rPr lang="en-GB" i="1" dirty="0"/>
              <a:t> chi fit </a:t>
            </a:r>
            <a:r>
              <a:rPr lang="en-GB" i="1" dirty="0" err="1"/>
              <a:t>proende</a:t>
            </a:r>
            <a:r>
              <a:rPr lang="en-GB" dirty="0"/>
              <a:t> ‘John said that it was raining’</a:t>
            </a:r>
            <a:endParaRPr lang="en-GB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E8CB3A-F733-46A3-8790-F0E0A0862088}"/>
              </a:ext>
            </a:extLst>
          </p:cNvPr>
          <p:cNvSpPr txBox="1"/>
          <p:nvPr/>
        </p:nvSpPr>
        <p:spPr>
          <a:xfrm>
            <a:off x="6793992" y="1115568"/>
            <a:ext cx="2523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Direct object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Prepositional accusative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Dative</a:t>
            </a:r>
          </a:p>
          <a:p>
            <a:r>
              <a:rPr lang="en-GB" dirty="0">
                <a:solidFill>
                  <a:srgbClr val="C00000"/>
                </a:solidFill>
              </a:rPr>
              <a:t>Oblique</a:t>
            </a:r>
          </a:p>
          <a:p>
            <a:r>
              <a:rPr lang="en-GB" dirty="0">
                <a:solidFill>
                  <a:srgbClr val="C00000"/>
                </a:solidFill>
              </a:rPr>
              <a:t>Complement clause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62FDC9-A277-4027-BDB3-D9D98B46A07E}"/>
              </a:ext>
            </a:extLst>
          </p:cNvPr>
          <p:cNvSpPr txBox="1"/>
          <p:nvPr/>
        </p:nvSpPr>
        <p:spPr>
          <a:xfrm>
            <a:off x="402336" y="3626164"/>
            <a:ext cx="9765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restrictions do not apply if the complement is realised as a clitic or is moved to another position: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 err="1"/>
              <a:t>L’at</a:t>
            </a:r>
            <a:r>
              <a:rPr lang="en-GB" i="1" dirty="0"/>
              <a:t> </a:t>
            </a:r>
            <a:r>
              <a:rPr lang="en-GB" i="1" dirty="0" err="1"/>
              <a:t>cantada</a:t>
            </a:r>
            <a:r>
              <a:rPr lang="en-GB" i="1" dirty="0"/>
              <a:t> </a:t>
            </a:r>
            <a:r>
              <a:rPr lang="en-GB" i="1" dirty="0" err="1"/>
              <a:t>Zuanne</a:t>
            </a:r>
            <a:r>
              <a:rPr lang="en-GB" dirty="0"/>
              <a:t> ‘John sang it’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/>
              <a:t>Cale </a:t>
            </a:r>
            <a:r>
              <a:rPr lang="en-GB" i="1" dirty="0" err="1"/>
              <a:t>cantzone</a:t>
            </a:r>
            <a:r>
              <a:rPr lang="en-GB" i="1" dirty="0"/>
              <a:t> at </a:t>
            </a:r>
            <a:r>
              <a:rPr lang="en-GB" i="1" dirty="0" err="1"/>
              <a:t>cantadu</a:t>
            </a:r>
            <a:r>
              <a:rPr lang="en-GB" i="1" dirty="0"/>
              <a:t> </a:t>
            </a:r>
            <a:r>
              <a:rPr lang="en-GB" i="1" dirty="0" err="1"/>
              <a:t>Zuanne</a:t>
            </a:r>
            <a:r>
              <a:rPr lang="en-GB" i="1" dirty="0"/>
              <a:t>? </a:t>
            </a:r>
            <a:r>
              <a:rPr lang="en-GB" dirty="0"/>
              <a:t>‘Which song did John sing’	</a:t>
            </a:r>
            <a:r>
              <a:rPr lang="en-GB" dirty="0" err="1">
                <a:solidFill>
                  <a:srgbClr val="C00000"/>
                </a:solidFill>
              </a:rPr>
              <a:t>WH-Movement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 err="1"/>
              <a:t>Custa</a:t>
            </a:r>
            <a:r>
              <a:rPr lang="en-GB" i="1" dirty="0"/>
              <a:t> </a:t>
            </a:r>
            <a:r>
              <a:rPr lang="en-GB" i="1" dirty="0" err="1"/>
              <a:t>cantzone</a:t>
            </a:r>
            <a:r>
              <a:rPr lang="en-GB" i="1" dirty="0"/>
              <a:t> at </a:t>
            </a:r>
            <a:r>
              <a:rPr lang="en-GB" i="1" dirty="0" err="1"/>
              <a:t>cantadu</a:t>
            </a:r>
            <a:r>
              <a:rPr lang="en-GB" i="1" dirty="0"/>
              <a:t> </a:t>
            </a:r>
            <a:r>
              <a:rPr lang="en-GB" i="1" dirty="0" err="1"/>
              <a:t>Zuanne</a:t>
            </a:r>
            <a:r>
              <a:rPr lang="en-GB" i="1" dirty="0"/>
              <a:t>?</a:t>
            </a:r>
            <a:r>
              <a:rPr lang="en-GB" dirty="0"/>
              <a:t> ‘John sang </a:t>
            </a:r>
            <a:r>
              <a:rPr lang="en-GB" b="1" dirty="0"/>
              <a:t>this song</a:t>
            </a:r>
            <a:r>
              <a:rPr lang="en-GB" dirty="0"/>
              <a:t>’		</a:t>
            </a:r>
            <a:r>
              <a:rPr lang="en-GB" dirty="0">
                <a:solidFill>
                  <a:srgbClr val="C00000"/>
                </a:solidFill>
              </a:rPr>
              <a:t>Focus Fronting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D74854-D7F4-431B-ADA6-305473D7FDC7}"/>
              </a:ext>
            </a:extLst>
          </p:cNvPr>
          <p:cNvSpPr txBox="1"/>
          <p:nvPr/>
        </p:nvSpPr>
        <p:spPr>
          <a:xfrm>
            <a:off x="640080" y="4940657"/>
            <a:ext cx="11219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the subject is ‘heavy’ or contrastively stressed (</a:t>
            </a:r>
            <a:r>
              <a:rPr lang="en-GB" dirty="0" err="1"/>
              <a:t>Virdis</a:t>
            </a:r>
            <a:r>
              <a:rPr lang="en-GB" dirty="0"/>
              <a:t> 2000) it can follow the entire VP, with no restrictions induced by a complement: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/>
              <a:t>At </a:t>
            </a:r>
            <a:r>
              <a:rPr lang="en-GB" i="1" dirty="0" err="1"/>
              <a:t>telefonadu</a:t>
            </a:r>
            <a:r>
              <a:rPr lang="en-GB" i="1" dirty="0"/>
              <a:t> a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dutore</a:t>
            </a:r>
            <a:r>
              <a:rPr lang="en-GB" i="1" dirty="0"/>
              <a:t>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babbu</a:t>
            </a:r>
            <a:r>
              <a:rPr lang="en-GB" i="1" dirty="0"/>
              <a:t> de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pitzinnu</a:t>
            </a:r>
            <a:r>
              <a:rPr lang="en-GB" i="1" dirty="0"/>
              <a:t> chi fit </a:t>
            </a:r>
            <a:r>
              <a:rPr lang="en-GB" i="1" dirty="0" err="1"/>
              <a:t>malàidu</a:t>
            </a:r>
            <a:br>
              <a:rPr lang="en-GB" i="1" dirty="0"/>
            </a:br>
            <a:r>
              <a:rPr lang="en-GB" i="1" dirty="0"/>
              <a:t>         </a:t>
            </a:r>
            <a:r>
              <a:rPr lang="en-GB" dirty="0"/>
              <a:t>Lit.	‘Has phoned the doctor the father of the boy who was ill’</a:t>
            </a:r>
          </a:p>
          <a:p>
            <a:r>
              <a:rPr lang="en-GB" dirty="0"/>
              <a:t>	</a:t>
            </a:r>
            <a:r>
              <a:rPr lang="en-GB" i="1" dirty="0"/>
              <a:t>At </a:t>
            </a:r>
            <a:r>
              <a:rPr lang="en-GB" i="1" dirty="0" err="1"/>
              <a:t>cantadu</a:t>
            </a:r>
            <a:r>
              <a:rPr lang="en-GB" i="1" dirty="0"/>
              <a:t> </a:t>
            </a:r>
            <a:r>
              <a:rPr lang="en-GB" i="1" dirty="0" err="1"/>
              <a:t>una</a:t>
            </a:r>
            <a:r>
              <a:rPr lang="en-GB" i="1" dirty="0"/>
              <a:t> </a:t>
            </a:r>
            <a:r>
              <a:rPr lang="en-GB" i="1" dirty="0" err="1"/>
              <a:t>cantzone</a:t>
            </a:r>
            <a:r>
              <a:rPr lang="en-GB" i="1" dirty="0"/>
              <a:t> </a:t>
            </a:r>
            <a:r>
              <a:rPr lang="en-GB" b="1" i="1" dirty="0" err="1"/>
              <a:t>Zuanne</a:t>
            </a:r>
            <a:r>
              <a:rPr lang="en-GB" i="1" dirty="0"/>
              <a:t>   ‘</a:t>
            </a:r>
            <a:r>
              <a:rPr lang="en-GB" b="1" dirty="0"/>
              <a:t>John</a:t>
            </a:r>
            <a:r>
              <a:rPr lang="en-GB" dirty="0"/>
              <a:t> sang a song’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31DA0E-A32B-4CCA-AF01-C63204A1A1BF}"/>
              </a:ext>
            </a:extLst>
          </p:cNvPr>
          <p:cNvSpPr txBox="1"/>
          <p:nvPr/>
        </p:nvSpPr>
        <p:spPr>
          <a:xfrm>
            <a:off x="516636" y="2786364"/>
            <a:ext cx="11128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An ‘intervention’ effect?: </a:t>
            </a:r>
            <a:r>
              <a:rPr lang="en-GB" dirty="0"/>
              <a:t>	Structures of the form X – SUBJ – Y are deviant if Y is ‘dependent’ on X</a:t>
            </a:r>
          </a:p>
          <a:p>
            <a:r>
              <a:rPr lang="en-GB" dirty="0"/>
              <a:t>			(e.g. X assigns Case to Y) </a:t>
            </a:r>
          </a:p>
        </p:txBody>
      </p:sp>
    </p:spTree>
    <p:extLst>
      <p:ext uri="{BB962C8B-B14F-4D97-AF65-F5344CB8AC3E}">
        <p14:creationId xmlns:p14="http://schemas.microsoft.com/office/powerpoint/2010/main" val="8929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7F934C-DA0C-440D-AA7F-C139FF8EE735}"/>
              </a:ext>
            </a:extLst>
          </p:cNvPr>
          <p:cNvSpPr txBox="1"/>
          <p:nvPr/>
        </p:nvSpPr>
        <p:spPr>
          <a:xfrm>
            <a:off x="402336" y="310896"/>
            <a:ext cx="2825496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Restrictions on ‘Inversion’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1A46B0E-42C4-41D2-A001-CB498DEEDE1E}"/>
              </a:ext>
            </a:extLst>
          </p:cNvPr>
          <p:cNvGrpSpPr/>
          <p:nvPr/>
        </p:nvGrpSpPr>
        <p:grpSpPr>
          <a:xfrm>
            <a:off x="388620" y="680228"/>
            <a:ext cx="8439912" cy="738664"/>
            <a:chOff x="402336" y="3793225"/>
            <a:chExt cx="8439912" cy="7386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E631BDB-3299-4C9F-A8A2-46D934D197E8}"/>
                </a:ext>
              </a:extLst>
            </p:cNvPr>
            <p:cNvSpPr txBox="1"/>
            <p:nvPr/>
          </p:nvSpPr>
          <p:spPr>
            <a:xfrm>
              <a:off x="402336" y="3793225"/>
              <a:ext cx="36027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highlight>
                    <a:srgbClr val="C0C0C0"/>
                  </a:highlight>
                </a:rPr>
                <a:t>Infelicious</a:t>
              </a:r>
              <a:r>
                <a:rPr lang="en-GB" dirty="0">
                  <a:highlight>
                    <a:srgbClr val="C0C0C0"/>
                  </a:highlight>
                </a:rPr>
                <a:t> with indefinite subjects: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85C60C-B8B5-4B4B-BEBA-14215E42DF2F}"/>
                </a:ext>
              </a:extLst>
            </p:cNvPr>
            <p:cNvSpPr txBox="1"/>
            <p:nvPr/>
          </p:nvSpPr>
          <p:spPr>
            <a:xfrm>
              <a:off x="1389888" y="4162557"/>
              <a:ext cx="7452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?Sun </a:t>
              </a:r>
              <a:r>
                <a:rPr lang="en-GB" i="1" dirty="0" err="1"/>
                <a:t>arribadas</a:t>
              </a:r>
              <a:r>
                <a:rPr lang="en-GB" i="1" dirty="0"/>
                <a:t> </a:t>
              </a:r>
              <a:r>
                <a:rPr lang="en-GB" i="1" dirty="0" err="1"/>
                <a:t>tres</a:t>
              </a:r>
              <a:r>
                <a:rPr lang="en-GB" i="1" dirty="0"/>
                <a:t> </a:t>
              </a:r>
              <a:r>
                <a:rPr lang="en-GB" i="1" dirty="0" err="1"/>
                <a:t>pitzinnas</a:t>
              </a:r>
              <a:r>
                <a:rPr lang="en-GB" dirty="0"/>
                <a:t> ‘Three girls arrived’</a:t>
              </a:r>
              <a:endParaRPr lang="en-GB" i="1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F678E4-079D-43EA-B26F-96B177B43428}"/>
              </a:ext>
            </a:extLst>
          </p:cNvPr>
          <p:cNvGrpSpPr/>
          <p:nvPr/>
        </p:nvGrpSpPr>
        <p:grpSpPr>
          <a:xfrm>
            <a:off x="402336" y="1444822"/>
            <a:ext cx="8426196" cy="704125"/>
            <a:chOff x="416052" y="4531889"/>
            <a:chExt cx="8426196" cy="70412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51A47FB-A095-405A-B419-90003513DD06}"/>
                </a:ext>
              </a:extLst>
            </p:cNvPr>
            <p:cNvSpPr txBox="1"/>
            <p:nvPr/>
          </p:nvSpPr>
          <p:spPr>
            <a:xfrm>
              <a:off x="416052" y="4531889"/>
              <a:ext cx="56509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An existential construction is strongly preferred: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2527CCC-3F15-4472-AAD8-9C118DA6C390}"/>
                </a:ext>
              </a:extLst>
            </p:cNvPr>
            <p:cNvSpPr txBox="1"/>
            <p:nvPr/>
          </p:nvSpPr>
          <p:spPr>
            <a:xfrm>
              <a:off x="1389888" y="4866682"/>
              <a:ext cx="7452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err="1"/>
                <a:t>B’at</a:t>
              </a:r>
              <a:r>
                <a:rPr lang="en-GB" i="1" dirty="0"/>
                <a:t> </a:t>
              </a:r>
              <a:r>
                <a:rPr lang="en-GB" i="1" dirty="0" err="1"/>
                <a:t>arribadu</a:t>
              </a:r>
              <a:r>
                <a:rPr lang="en-GB" i="1" dirty="0"/>
                <a:t> </a:t>
              </a:r>
              <a:r>
                <a:rPr lang="en-GB" i="1" dirty="0" err="1"/>
                <a:t>tres</a:t>
              </a:r>
              <a:r>
                <a:rPr lang="en-GB" i="1" dirty="0"/>
                <a:t> </a:t>
              </a:r>
              <a:r>
                <a:rPr lang="en-GB" i="1" dirty="0" err="1"/>
                <a:t>pitzinnas</a:t>
              </a:r>
              <a:r>
                <a:rPr lang="en-GB" dirty="0"/>
                <a:t> ‘Three girls arrived’</a:t>
              </a:r>
              <a:endParaRPr lang="en-GB" i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62E2C8-F07E-4898-9219-11E632346D2F}"/>
                </a:ext>
              </a:extLst>
            </p:cNvPr>
            <p:cNvSpPr txBox="1"/>
            <p:nvPr/>
          </p:nvSpPr>
          <p:spPr>
            <a:xfrm>
              <a:off x="6647688" y="4866682"/>
              <a:ext cx="1645920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Bentley (2004)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94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11BF414A-AEE6-4FAB-8060-6F8A1D0B99D5}"/>
              </a:ext>
            </a:extLst>
          </p:cNvPr>
          <p:cNvGrpSpPr/>
          <p:nvPr/>
        </p:nvGrpSpPr>
        <p:grpSpPr>
          <a:xfrm>
            <a:off x="713232" y="3953352"/>
            <a:ext cx="10040112" cy="2031326"/>
            <a:chOff x="713232" y="3953352"/>
            <a:chExt cx="10040112" cy="203132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29A9926-0FDD-4FB6-92B8-65AAB9411FAF}"/>
                </a:ext>
              </a:extLst>
            </p:cNvPr>
            <p:cNvSpPr txBox="1"/>
            <p:nvPr/>
          </p:nvSpPr>
          <p:spPr>
            <a:xfrm>
              <a:off x="832104" y="5615346"/>
              <a:ext cx="587959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‘Pro-drop’ effects usually correlate with rich verbal inflection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E3A6401-3E93-4972-AC48-9D88FF63DF94}"/>
                </a:ext>
              </a:extLst>
            </p:cNvPr>
            <p:cNvSpPr/>
            <p:nvPr/>
          </p:nvSpPr>
          <p:spPr>
            <a:xfrm>
              <a:off x="713232" y="3953352"/>
              <a:ext cx="10040112" cy="923330"/>
            </a:xfrm>
            <a:prstGeom prst="rect">
              <a:avLst/>
            </a:prstGeom>
            <a:grp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0C4F08D-68FC-4C05-9061-42A5055946B6}"/>
              </a:ext>
            </a:extLst>
          </p:cNvPr>
          <p:cNvGrpSpPr/>
          <p:nvPr/>
        </p:nvGrpSpPr>
        <p:grpSpPr>
          <a:xfrm>
            <a:off x="713232" y="1049560"/>
            <a:ext cx="10122408" cy="4250783"/>
            <a:chOff x="704088" y="1049560"/>
            <a:chExt cx="10122408" cy="4250783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472306E-F5D3-4FEC-8EF5-70DB39809278}"/>
                </a:ext>
              </a:extLst>
            </p:cNvPr>
            <p:cNvSpPr txBox="1"/>
            <p:nvPr/>
          </p:nvSpPr>
          <p:spPr>
            <a:xfrm>
              <a:off x="713232" y="4931011"/>
              <a:ext cx="6547104" cy="369332"/>
            </a:xfrm>
            <a:prstGeom prst="rect">
              <a:avLst/>
            </a:prstGeom>
            <a:grp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Conclusion: the forms in these constructions are inflected infinitives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1B7D078-5D81-40F9-8684-3DB6AD284BCB}"/>
                </a:ext>
              </a:extLst>
            </p:cNvPr>
            <p:cNvSpPr/>
            <p:nvPr/>
          </p:nvSpPr>
          <p:spPr>
            <a:xfrm>
              <a:off x="704088" y="1049560"/>
              <a:ext cx="10122408" cy="923330"/>
            </a:xfrm>
            <a:prstGeom prst="rect">
              <a:avLst/>
            </a:prstGeom>
            <a:grp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0FA2364-1CB4-4CD9-9E57-B6C1A2513281}"/>
              </a:ext>
            </a:extLst>
          </p:cNvPr>
          <p:cNvGrpSpPr/>
          <p:nvPr/>
        </p:nvGrpSpPr>
        <p:grpSpPr>
          <a:xfrm>
            <a:off x="832104" y="1391711"/>
            <a:ext cx="10094976" cy="4875501"/>
            <a:chOff x="832104" y="1391711"/>
            <a:chExt cx="10094976" cy="4875501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18E91DC-7007-4C21-BB06-EE31C93FECC8}"/>
                </a:ext>
              </a:extLst>
            </p:cNvPr>
            <p:cNvGrpSpPr/>
            <p:nvPr/>
          </p:nvGrpSpPr>
          <p:grpSpPr>
            <a:xfrm>
              <a:off x="3108960" y="1391711"/>
              <a:ext cx="7818120" cy="3152857"/>
              <a:chOff x="3108960" y="1391711"/>
              <a:chExt cx="7818120" cy="3152857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15FA990-8B50-4EB1-A109-916833AC4726}"/>
                  </a:ext>
                </a:extLst>
              </p:cNvPr>
              <p:cNvGrpSpPr/>
              <p:nvPr/>
            </p:nvGrpSpPr>
            <p:grpSpPr>
              <a:xfrm>
                <a:off x="3108960" y="1391711"/>
                <a:ext cx="429768" cy="3152857"/>
                <a:chOff x="3108960" y="1391711"/>
                <a:chExt cx="429768" cy="3152857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556DDC8-DA47-4202-B6C6-E95AEC5982EC}"/>
                    </a:ext>
                  </a:extLst>
                </p:cNvPr>
                <p:cNvSpPr/>
                <p:nvPr/>
              </p:nvSpPr>
              <p:spPr>
                <a:xfrm>
                  <a:off x="3108960" y="4297680"/>
                  <a:ext cx="338328" cy="24688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2BC4741-AEFB-4E9E-B0B4-A3CED2A02785}"/>
                    </a:ext>
                  </a:extLst>
                </p:cNvPr>
                <p:cNvSpPr/>
                <p:nvPr/>
              </p:nvSpPr>
              <p:spPr>
                <a:xfrm>
                  <a:off x="3200400" y="1391711"/>
                  <a:ext cx="338328" cy="24688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4AB46E6-6640-49F4-A73E-0813233A48E8}"/>
                  </a:ext>
                </a:extLst>
              </p:cNvPr>
              <p:cNvSpPr txBox="1"/>
              <p:nvPr/>
            </p:nvSpPr>
            <p:spPr>
              <a:xfrm>
                <a:off x="9537192" y="2095762"/>
                <a:ext cx="1389888" cy="36933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Nominative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EF04FEF-9DCE-41E1-A2CA-BD4572912721}"/>
                </a:ext>
              </a:extLst>
            </p:cNvPr>
            <p:cNvSpPr txBox="1"/>
            <p:nvPr/>
          </p:nvSpPr>
          <p:spPr>
            <a:xfrm>
              <a:off x="832104" y="5897880"/>
              <a:ext cx="6684264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/>
                <a:t>Nominative Case is usually licensed by finite tense or verb agreement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9B1B2743-6C9B-404D-9440-453E07093132}"/>
              </a:ext>
            </a:extLst>
          </p:cNvPr>
          <p:cNvSpPr txBox="1"/>
          <p:nvPr/>
        </p:nvSpPr>
        <p:spPr>
          <a:xfrm>
            <a:off x="713232" y="1049560"/>
            <a:ext cx="1097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Canto </a:t>
            </a:r>
            <a:r>
              <a:rPr lang="en-GB" i="1" dirty="0" err="1"/>
              <a:t>una</a:t>
            </a:r>
            <a:r>
              <a:rPr lang="en-GB" i="1" dirty="0"/>
              <a:t> </a:t>
            </a:r>
            <a:r>
              <a:rPr lang="en-GB" i="1" dirty="0" err="1"/>
              <a:t>cantzone</a:t>
            </a:r>
            <a:r>
              <a:rPr lang="en-GB" i="1" dirty="0"/>
              <a:t> antis </a:t>
            </a:r>
            <a:r>
              <a:rPr lang="en-GB" i="1" dirty="0">
                <a:solidFill>
                  <a:schemeClr val="tx2"/>
                </a:solidFill>
              </a:rPr>
              <a:t>de</a:t>
            </a:r>
            <a:r>
              <a:rPr lang="en-GB" i="1" dirty="0"/>
              <a:t> </a:t>
            </a:r>
            <a:r>
              <a:rPr lang="en-GB" i="1" dirty="0" err="1"/>
              <a:t>si’nch’andaren</a:t>
            </a:r>
            <a:r>
              <a:rPr lang="en-GB" i="1" dirty="0"/>
              <a:t> (</a:t>
            </a:r>
            <a:r>
              <a:rPr lang="en-GB" i="1" dirty="0" err="1"/>
              <a:t>sos</a:t>
            </a:r>
            <a:r>
              <a:rPr lang="en-GB" i="1" dirty="0"/>
              <a:t> </a:t>
            </a:r>
            <a:r>
              <a:rPr lang="en-GB" i="1" dirty="0" err="1"/>
              <a:t>òspites</a:t>
            </a:r>
            <a:r>
              <a:rPr lang="en-GB" i="1" dirty="0"/>
              <a:t>)  </a:t>
            </a:r>
            <a:r>
              <a:rPr lang="en-GB" dirty="0"/>
              <a:t>‘I will sing a song before they/the guests leave’</a:t>
            </a:r>
          </a:p>
          <a:p>
            <a:r>
              <a:rPr lang="en-GB" i="1" dirty="0"/>
              <a:t>Non </a:t>
            </a:r>
            <a:r>
              <a:rPr lang="en-GB" i="1" dirty="0" err="1"/>
              <a:t>cherjo</a:t>
            </a:r>
            <a:r>
              <a:rPr lang="en-GB" i="1" dirty="0"/>
              <a:t> </a:t>
            </a:r>
            <a:r>
              <a:rPr lang="en-GB" i="1" dirty="0">
                <a:solidFill>
                  <a:schemeClr val="tx2"/>
                </a:solidFill>
              </a:rPr>
              <a:t>a</a:t>
            </a:r>
            <a:r>
              <a:rPr lang="en-GB" i="1" dirty="0"/>
              <a:t> bi </a:t>
            </a:r>
            <a:r>
              <a:rPr lang="en-GB" i="1" dirty="0" err="1"/>
              <a:t>bènneres</a:t>
            </a:r>
            <a:r>
              <a:rPr lang="en-GB" i="1" dirty="0"/>
              <a:t> (</a:t>
            </a:r>
            <a:r>
              <a:rPr lang="en-GB" i="1" dirty="0" err="1"/>
              <a:t>tue</a:t>
            </a:r>
            <a:r>
              <a:rPr lang="en-GB" i="1" dirty="0"/>
              <a:t>)</a:t>
            </a:r>
            <a:r>
              <a:rPr lang="en-GB" dirty="0"/>
              <a:t> ‘I don’t want you to come’</a:t>
            </a:r>
            <a:br>
              <a:rPr lang="en-GB" dirty="0"/>
            </a:br>
            <a:r>
              <a:rPr lang="en-GB" i="1" dirty="0"/>
              <a:t>Non credo </a:t>
            </a:r>
            <a:r>
              <a:rPr lang="en-GB" i="1" dirty="0">
                <a:solidFill>
                  <a:schemeClr val="tx2"/>
                </a:solidFill>
              </a:rPr>
              <a:t>de</a:t>
            </a:r>
            <a:r>
              <a:rPr lang="en-GB" i="1" dirty="0"/>
              <a:t> </a:t>
            </a:r>
            <a:r>
              <a:rPr lang="en-GB" i="1" dirty="0" err="1"/>
              <a:t>èsseret</a:t>
            </a:r>
            <a:r>
              <a:rPr lang="en-GB" i="1" dirty="0"/>
              <a:t> </a:t>
            </a:r>
            <a:r>
              <a:rPr lang="en-GB" i="1" dirty="0" err="1"/>
              <a:t>ghirada</a:t>
            </a:r>
            <a:r>
              <a:rPr lang="en-GB" i="1" dirty="0"/>
              <a:t> (Maria)</a:t>
            </a:r>
            <a:r>
              <a:rPr lang="en-GB" dirty="0"/>
              <a:t> ‘I don’t think she/Mary has returned’</a:t>
            </a:r>
            <a:endParaRPr lang="en-GB" i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9B89824-3259-499B-BA91-B5C254DF0C54}"/>
              </a:ext>
            </a:extLst>
          </p:cNvPr>
          <p:cNvSpPr txBox="1"/>
          <p:nvPr/>
        </p:nvSpPr>
        <p:spPr>
          <a:xfrm>
            <a:off x="704088" y="3953352"/>
            <a:ext cx="1012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Canto </a:t>
            </a:r>
            <a:r>
              <a:rPr lang="en-GB" i="1" dirty="0" err="1"/>
              <a:t>una</a:t>
            </a:r>
            <a:r>
              <a:rPr lang="en-GB" i="1" dirty="0"/>
              <a:t> </a:t>
            </a:r>
            <a:r>
              <a:rPr lang="en-GB" i="1" dirty="0" err="1"/>
              <a:t>cantzone</a:t>
            </a:r>
            <a:r>
              <a:rPr lang="en-GB" i="1" dirty="0"/>
              <a:t> antis de </a:t>
            </a:r>
            <a:r>
              <a:rPr lang="en-GB" i="1" dirty="0" err="1"/>
              <a:t>si’nch’</a:t>
            </a:r>
            <a:r>
              <a:rPr lang="en-GB" i="1" dirty="0" err="1">
                <a:solidFill>
                  <a:schemeClr val="accent4">
                    <a:lumMod val="75000"/>
                  </a:schemeClr>
                </a:solidFill>
              </a:rPr>
              <a:t>andare</a:t>
            </a:r>
            <a:r>
              <a:rPr lang="en-GB" i="1" dirty="0"/>
              <a:t> (</a:t>
            </a:r>
            <a:r>
              <a:rPr lang="en-GB" i="1" dirty="0" err="1"/>
              <a:t>sos</a:t>
            </a:r>
            <a:r>
              <a:rPr lang="en-GB" i="1" dirty="0"/>
              <a:t> </a:t>
            </a:r>
            <a:r>
              <a:rPr lang="en-GB" i="1" dirty="0" err="1"/>
              <a:t>òspites</a:t>
            </a:r>
            <a:r>
              <a:rPr lang="en-GB" i="1" dirty="0"/>
              <a:t>)  </a:t>
            </a:r>
            <a:r>
              <a:rPr lang="en-GB" dirty="0"/>
              <a:t>‘I will sing a song before they/the guests leave’</a:t>
            </a:r>
          </a:p>
          <a:p>
            <a:r>
              <a:rPr lang="en-GB" i="1" dirty="0"/>
              <a:t>Non </a:t>
            </a:r>
            <a:r>
              <a:rPr lang="en-GB" i="1" dirty="0" err="1"/>
              <a:t>cherjo</a:t>
            </a:r>
            <a:r>
              <a:rPr lang="en-GB" i="1" dirty="0"/>
              <a:t> a bi </a:t>
            </a:r>
            <a:r>
              <a:rPr lang="en-GB" i="1" dirty="0" err="1">
                <a:solidFill>
                  <a:schemeClr val="accent4">
                    <a:lumMod val="75000"/>
                  </a:schemeClr>
                </a:solidFill>
              </a:rPr>
              <a:t>bènnere</a:t>
            </a:r>
            <a:r>
              <a:rPr lang="en-GB" i="1" dirty="0"/>
              <a:t> (</a:t>
            </a:r>
            <a:r>
              <a:rPr lang="en-GB" i="1" dirty="0" err="1"/>
              <a:t>tue</a:t>
            </a:r>
            <a:r>
              <a:rPr lang="en-GB" i="1" dirty="0"/>
              <a:t>)</a:t>
            </a:r>
            <a:r>
              <a:rPr lang="en-GB" dirty="0"/>
              <a:t> ‘I don’t want you/anyone to come’</a:t>
            </a:r>
            <a:br>
              <a:rPr lang="en-GB" dirty="0"/>
            </a:br>
            <a:r>
              <a:rPr lang="en-GB" i="1" dirty="0"/>
              <a:t>Non credo de </a:t>
            </a:r>
            <a:r>
              <a:rPr lang="en-GB" i="1" dirty="0" err="1">
                <a:solidFill>
                  <a:schemeClr val="accent4">
                    <a:lumMod val="75000"/>
                  </a:schemeClr>
                </a:solidFill>
              </a:rPr>
              <a:t>èssere</a:t>
            </a:r>
            <a:r>
              <a:rPr lang="en-GB" i="1" dirty="0"/>
              <a:t> </a:t>
            </a:r>
            <a:r>
              <a:rPr lang="en-GB" i="1" dirty="0" err="1"/>
              <a:t>ghirada</a:t>
            </a:r>
            <a:r>
              <a:rPr lang="en-GB" i="1" dirty="0"/>
              <a:t> (Maria)</a:t>
            </a:r>
            <a:r>
              <a:rPr lang="en-GB" dirty="0"/>
              <a:t> ‘I don’t think she/Mary has returned’</a:t>
            </a:r>
            <a:endParaRPr lang="en-GB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525BF3-254C-40F0-8427-9D9CA95EF31B}"/>
              </a:ext>
            </a:extLst>
          </p:cNvPr>
          <p:cNvSpPr txBox="1"/>
          <p:nvPr/>
        </p:nvSpPr>
        <p:spPr>
          <a:xfrm>
            <a:off x="411480" y="310896"/>
            <a:ext cx="3346704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Obligatory ‘Pro-drop’/’Inversion’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E325FD-15BA-4A50-82FD-241E2DDABF78}"/>
              </a:ext>
            </a:extLst>
          </p:cNvPr>
          <p:cNvSpPr txBox="1"/>
          <p:nvPr/>
        </p:nvSpPr>
        <p:spPr>
          <a:xfrm>
            <a:off x="3758184" y="310896"/>
            <a:ext cx="802843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Inflected infinitive vs imperfect subjunctive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C0CE2D-CD59-486B-BF1C-27FD5AED9030}"/>
              </a:ext>
            </a:extLst>
          </p:cNvPr>
          <p:cNvSpPr txBox="1"/>
          <p:nvPr/>
        </p:nvSpPr>
        <p:spPr>
          <a:xfrm>
            <a:off x="411480" y="680228"/>
            <a:ext cx="1137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Logudorese-Nuorese</a:t>
            </a:r>
            <a:r>
              <a:rPr lang="en-GB" dirty="0"/>
              <a:t> forms: INFINITIVE + -</a:t>
            </a:r>
            <a:r>
              <a:rPr lang="en-GB" i="1" dirty="0" err="1"/>
              <a:t>po</a:t>
            </a:r>
            <a:r>
              <a:rPr lang="en-GB" i="1" dirty="0"/>
              <a:t>, -s, -t, -</a:t>
            </a:r>
            <a:r>
              <a:rPr lang="en-GB" i="1" dirty="0" err="1"/>
              <a:t>mus</a:t>
            </a:r>
            <a:r>
              <a:rPr lang="en-GB" i="1" dirty="0"/>
              <a:t>, -</a:t>
            </a:r>
            <a:r>
              <a:rPr lang="en-GB" i="1" dirty="0" err="1"/>
              <a:t>zes</a:t>
            </a:r>
            <a:r>
              <a:rPr lang="en-GB" i="1" dirty="0"/>
              <a:t>, -n 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7C4897-ADE4-450B-8D55-ADD8CC4C67A7}"/>
              </a:ext>
            </a:extLst>
          </p:cNvPr>
          <p:cNvSpPr txBox="1"/>
          <p:nvPr/>
        </p:nvSpPr>
        <p:spPr>
          <a:xfrm>
            <a:off x="704088" y="2084832"/>
            <a:ext cx="866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Introduced by infinitival </a:t>
            </a:r>
            <a:r>
              <a:rPr lang="en-GB" dirty="0" err="1"/>
              <a:t>complementisers</a:t>
            </a:r>
            <a:r>
              <a:rPr lang="en-GB" dirty="0"/>
              <a:t> </a:t>
            </a:r>
            <a:r>
              <a:rPr lang="en-GB" i="1" dirty="0">
                <a:solidFill>
                  <a:schemeClr val="tx2"/>
                </a:solidFill>
              </a:rPr>
              <a:t>a</a:t>
            </a:r>
            <a:r>
              <a:rPr lang="en-GB" dirty="0"/>
              <a:t> or </a:t>
            </a:r>
            <a:r>
              <a:rPr lang="en-GB" i="1" dirty="0">
                <a:solidFill>
                  <a:schemeClr val="tx2"/>
                </a:solidFill>
              </a:rPr>
              <a:t>de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not allow preverbal subject (obligatory ‘Pro-drop’)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A010FAF-1ADD-4BCF-B044-4AEAE1B457BF}"/>
              </a:ext>
            </a:extLst>
          </p:cNvPr>
          <p:cNvSpPr txBox="1"/>
          <p:nvPr/>
        </p:nvSpPr>
        <p:spPr>
          <a:xfrm>
            <a:off x="713232" y="2649760"/>
            <a:ext cx="1097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*Canto </a:t>
            </a:r>
            <a:r>
              <a:rPr lang="en-GB" i="1" dirty="0" err="1"/>
              <a:t>una</a:t>
            </a:r>
            <a:r>
              <a:rPr lang="en-GB" i="1" dirty="0"/>
              <a:t> </a:t>
            </a:r>
            <a:r>
              <a:rPr lang="en-GB" i="1" dirty="0" err="1"/>
              <a:t>cantzone</a:t>
            </a:r>
            <a:r>
              <a:rPr lang="en-GB" i="1" dirty="0"/>
              <a:t> antis de </a:t>
            </a:r>
            <a:r>
              <a:rPr lang="en-GB" i="1" dirty="0" err="1">
                <a:highlight>
                  <a:srgbClr val="C0C0C0"/>
                </a:highlight>
              </a:rPr>
              <a:t>sos</a:t>
            </a:r>
            <a:r>
              <a:rPr lang="en-GB" i="1" dirty="0">
                <a:highlight>
                  <a:srgbClr val="C0C0C0"/>
                </a:highlight>
              </a:rPr>
              <a:t> </a:t>
            </a:r>
            <a:r>
              <a:rPr lang="en-GB" i="1" dirty="0" err="1">
                <a:highlight>
                  <a:srgbClr val="C0C0C0"/>
                </a:highlight>
              </a:rPr>
              <a:t>òspites</a:t>
            </a:r>
            <a:r>
              <a:rPr lang="en-GB" i="1" dirty="0">
                <a:highlight>
                  <a:srgbClr val="C0C0C0"/>
                </a:highlight>
              </a:rPr>
              <a:t> </a:t>
            </a:r>
            <a:r>
              <a:rPr lang="en-GB" i="1" dirty="0" err="1"/>
              <a:t>si’nch’andaren</a:t>
            </a:r>
            <a:r>
              <a:rPr lang="en-GB" i="1" dirty="0"/>
              <a:t> </a:t>
            </a:r>
            <a:r>
              <a:rPr lang="en-GB" dirty="0"/>
              <a:t>‘I will sing a song before the guests leave’</a:t>
            </a:r>
          </a:p>
          <a:p>
            <a:r>
              <a:rPr lang="en-GB" i="1" dirty="0"/>
              <a:t>*Non </a:t>
            </a:r>
            <a:r>
              <a:rPr lang="en-GB" i="1" dirty="0" err="1"/>
              <a:t>cherjo</a:t>
            </a:r>
            <a:r>
              <a:rPr lang="en-GB" i="1" dirty="0"/>
              <a:t> a </a:t>
            </a:r>
            <a:r>
              <a:rPr lang="en-GB" i="1" dirty="0" err="1">
                <a:highlight>
                  <a:srgbClr val="C0C0C0"/>
                </a:highlight>
              </a:rPr>
              <a:t>tue</a:t>
            </a:r>
            <a:r>
              <a:rPr lang="en-GB" i="1" dirty="0"/>
              <a:t> bi </a:t>
            </a:r>
            <a:r>
              <a:rPr lang="en-GB" i="1" dirty="0" err="1"/>
              <a:t>bènneres</a:t>
            </a:r>
            <a:r>
              <a:rPr lang="en-GB" i="1" dirty="0"/>
              <a:t>  </a:t>
            </a:r>
            <a:r>
              <a:rPr lang="en-GB" dirty="0"/>
              <a:t>‘I don’t want you to come’</a:t>
            </a:r>
            <a:br>
              <a:rPr lang="en-GB" dirty="0"/>
            </a:br>
            <a:r>
              <a:rPr lang="en-GB" dirty="0"/>
              <a:t>*</a:t>
            </a:r>
            <a:r>
              <a:rPr lang="en-GB" i="1" dirty="0"/>
              <a:t>Non credo de </a:t>
            </a:r>
            <a:r>
              <a:rPr lang="en-GB" i="1" dirty="0" err="1">
                <a:highlight>
                  <a:srgbClr val="C0C0C0"/>
                </a:highlight>
              </a:rPr>
              <a:t>Zuanne</a:t>
            </a:r>
            <a:r>
              <a:rPr lang="en-GB" i="1" dirty="0"/>
              <a:t> </a:t>
            </a:r>
            <a:r>
              <a:rPr lang="en-GB" i="1" dirty="0" err="1"/>
              <a:t>èsseret</a:t>
            </a:r>
            <a:r>
              <a:rPr lang="en-GB" i="1" dirty="0"/>
              <a:t> </a:t>
            </a:r>
            <a:r>
              <a:rPr lang="en-GB" i="1" dirty="0" err="1"/>
              <a:t>ghiradu</a:t>
            </a:r>
            <a:r>
              <a:rPr lang="en-GB" i="1" dirty="0"/>
              <a:t>  </a:t>
            </a:r>
            <a:r>
              <a:rPr lang="en-GB" dirty="0"/>
              <a:t>‘I don’t think John has returned’</a:t>
            </a:r>
            <a:endParaRPr lang="en-GB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69695A-5292-4198-A82C-B690BEFA97E5}"/>
              </a:ext>
            </a:extLst>
          </p:cNvPr>
          <p:cNvSpPr txBox="1"/>
          <p:nvPr/>
        </p:nvSpPr>
        <p:spPr>
          <a:xfrm>
            <a:off x="832104" y="3573090"/>
            <a:ext cx="5632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Uninflected infinitives </a:t>
            </a:r>
            <a:r>
              <a:rPr lang="en-GB" dirty="0"/>
              <a:t>are also possible (in all dialects):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BDC9DB4-D15A-4C03-8E52-7681A78FAA25}"/>
              </a:ext>
            </a:extLst>
          </p:cNvPr>
          <p:cNvSpPr txBox="1"/>
          <p:nvPr/>
        </p:nvSpPr>
        <p:spPr>
          <a:xfrm>
            <a:off x="722376" y="5256944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Problems:</a:t>
            </a:r>
          </a:p>
        </p:txBody>
      </p:sp>
    </p:spTree>
    <p:extLst>
      <p:ext uri="{BB962C8B-B14F-4D97-AF65-F5344CB8AC3E}">
        <p14:creationId xmlns:p14="http://schemas.microsoft.com/office/powerpoint/2010/main" val="66708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29" grpId="0"/>
      <p:bldP spid="51" grpId="0"/>
      <p:bldP spid="30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710" y="299442"/>
            <a:ext cx="171704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Nominal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04160" y="335280"/>
            <a:ext cx="278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Binary grammatical gender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7920" y="853440"/>
            <a:ext cx="656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Default inflections: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54010"/>
              </p:ext>
            </p:extLst>
          </p:nvPr>
        </p:nvGraphicFramePr>
        <p:xfrm>
          <a:off x="1285240" y="1222772"/>
          <a:ext cx="2509521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6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800" dirty="0" err="1"/>
                        <a:t>Masc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-u (-o)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-</a:t>
                      </a:r>
                      <a:r>
                        <a:rPr lang="en-GB" sz="1800" dirty="0" err="1"/>
                        <a:t>os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800" dirty="0"/>
                        <a:t>Fem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-a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-as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265010-9A57-4BA9-B554-F1770FF71EA9}"/>
              </a:ext>
            </a:extLst>
          </p:cNvPr>
          <p:cNvSpPr txBox="1"/>
          <p:nvPr/>
        </p:nvSpPr>
        <p:spPr>
          <a:xfrm>
            <a:off x="4057095" y="704612"/>
            <a:ext cx="70311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highlight>
                  <a:srgbClr val="C0C0C0"/>
                </a:highlight>
              </a:rPr>
              <a:t>Most nouns</a:t>
            </a:r>
            <a:br>
              <a:rPr lang="en-GB" dirty="0"/>
            </a:br>
            <a:r>
              <a:rPr lang="en-GB" dirty="0"/>
              <a:t>Exceptions: 	</a:t>
            </a:r>
            <a:r>
              <a:rPr lang="en-GB" i="1" dirty="0"/>
              <a:t>-u</a:t>
            </a:r>
            <a:r>
              <a:rPr lang="en-GB" dirty="0"/>
              <a:t> = Fem: </a:t>
            </a:r>
            <a:r>
              <a:rPr lang="en-GB" i="1" dirty="0" err="1"/>
              <a:t>manu</a:t>
            </a:r>
            <a:r>
              <a:rPr lang="en-GB" dirty="0"/>
              <a:t> ‘hand’, </a:t>
            </a:r>
            <a:r>
              <a:rPr lang="en-GB" i="1" dirty="0" err="1"/>
              <a:t>figu</a:t>
            </a:r>
            <a:r>
              <a:rPr lang="en-GB" dirty="0"/>
              <a:t> ‘fig’, … also </a:t>
            </a:r>
            <a:r>
              <a:rPr lang="en-GB" i="1" dirty="0"/>
              <a:t>domo</a:t>
            </a:r>
            <a:r>
              <a:rPr lang="en-GB" dirty="0"/>
              <a:t> ‘house’</a:t>
            </a:r>
          </a:p>
          <a:p>
            <a:r>
              <a:rPr lang="en-GB" dirty="0"/>
              <a:t>		</a:t>
            </a:r>
            <a:r>
              <a:rPr lang="en-GB" i="1" dirty="0"/>
              <a:t>-a</a:t>
            </a:r>
            <a:r>
              <a:rPr lang="en-GB" dirty="0"/>
              <a:t> = </a:t>
            </a:r>
            <a:r>
              <a:rPr lang="en-GB" dirty="0" err="1"/>
              <a:t>Masc</a:t>
            </a:r>
            <a:r>
              <a:rPr lang="en-GB" dirty="0"/>
              <a:t>: </a:t>
            </a:r>
            <a:r>
              <a:rPr lang="en-GB" i="1" dirty="0" err="1"/>
              <a:t>problema</a:t>
            </a:r>
            <a:r>
              <a:rPr lang="en-GB" i="1" dirty="0"/>
              <a:t>, </a:t>
            </a:r>
            <a:r>
              <a:rPr lang="en-GB" i="1" dirty="0" err="1"/>
              <a:t>turista</a:t>
            </a:r>
            <a:r>
              <a:rPr lang="en-GB" i="1" dirty="0"/>
              <a:t> </a:t>
            </a:r>
            <a:r>
              <a:rPr lang="en-GB" dirty="0"/>
              <a:t>(M or F) (borrowings? 		        morphologically determined)</a:t>
            </a:r>
          </a:p>
          <a:p>
            <a:r>
              <a:rPr lang="en-GB" dirty="0"/>
              <a:t>Nouns in -</a:t>
            </a:r>
            <a:r>
              <a:rPr lang="en-GB" i="1" dirty="0"/>
              <a:t>e </a:t>
            </a:r>
            <a:r>
              <a:rPr lang="en-GB" dirty="0"/>
              <a:t>(gender not predictable): </a:t>
            </a:r>
            <a:r>
              <a:rPr lang="en-GB" i="1" dirty="0" err="1"/>
              <a:t>frore</a:t>
            </a:r>
            <a:r>
              <a:rPr lang="en-GB" dirty="0"/>
              <a:t> ‘flower’ (M), </a:t>
            </a:r>
            <a:r>
              <a:rPr lang="en-GB" i="1" dirty="0"/>
              <a:t>dente</a:t>
            </a:r>
            <a:r>
              <a:rPr lang="en-GB" dirty="0"/>
              <a:t> ‘tooth’ (F),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 err="1"/>
              <a:t>frade</a:t>
            </a:r>
            <a:r>
              <a:rPr lang="en-GB" i="1" dirty="0"/>
              <a:t> ‘</a:t>
            </a:r>
            <a:r>
              <a:rPr lang="en-GB" dirty="0"/>
              <a:t>brother’, </a:t>
            </a:r>
            <a:r>
              <a:rPr lang="en-GB" i="1" dirty="0" err="1"/>
              <a:t>sorre</a:t>
            </a:r>
            <a:r>
              <a:rPr lang="en-GB" dirty="0"/>
              <a:t> ‘sister’</a:t>
            </a:r>
          </a:p>
          <a:p>
            <a:r>
              <a:rPr lang="en-GB" dirty="0"/>
              <a:t>Consonant final (</a:t>
            </a:r>
            <a:r>
              <a:rPr lang="en-GB" i="1" dirty="0"/>
              <a:t>-s, -n</a:t>
            </a:r>
            <a:r>
              <a:rPr lang="en-GB" dirty="0"/>
              <a:t>), all </a:t>
            </a:r>
            <a:r>
              <a:rPr lang="en-GB" dirty="0" err="1"/>
              <a:t>Masc</a:t>
            </a:r>
            <a:r>
              <a:rPr lang="en-GB" dirty="0"/>
              <a:t>: </a:t>
            </a:r>
            <a:r>
              <a:rPr lang="en-GB" i="1" dirty="0"/>
              <a:t>corpus</a:t>
            </a:r>
            <a:r>
              <a:rPr lang="en-GB" dirty="0"/>
              <a:t> (M) ‘body’, </a:t>
            </a:r>
            <a:r>
              <a:rPr lang="en-GB" i="1" dirty="0"/>
              <a:t>numen</a:t>
            </a:r>
            <a:r>
              <a:rPr lang="en-GB" dirty="0"/>
              <a:t> (M) ‘name’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5C9B09-CF38-451C-993E-713A6FAF7755}"/>
              </a:ext>
            </a:extLst>
          </p:cNvPr>
          <p:cNvSpPr txBox="1"/>
          <p:nvPr/>
        </p:nvSpPr>
        <p:spPr>
          <a:xfrm>
            <a:off x="1215230" y="3162327"/>
            <a:ext cx="9612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highlight>
                  <a:srgbClr val="C0C0C0"/>
                </a:highlight>
              </a:rPr>
              <a:t>Adjectives</a:t>
            </a:r>
            <a:r>
              <a:rPr lang="en-GB" dirty="0"/>
              <a:t>: systematic except with </a:t>
            </a:r>
            <a:r>
              <a:rPr lang="en-GB" dirty="0" err="1"/>
              <a:t>Adjs</a:t>
            </a:r>
            <a:r>
              <a:rPr lang="en-GB" dirty="0"/>
              <a:t> in </a:t>
            </a:r>
            <a:r>
              <a:rPr lang="en-GB" i="1" dirty="0"/>
              <a:t>–e</a:t>
            </a:r>
            <a:r>
              <a:rPr lang="en-GB" dirty="0"/>
              <a:t>, which only inflect for number: </a:t>
            </a:r>
            <a:r>
              <a:rPr lang="en-GB" i="1" dirty="0" err="1"/>
              <a:t>minore</a:t>
            </a:r>
            <a:r>
              <a:rPr lang="en-GB" i="1" dirty="0"/>
              <a:t>(s)</a:t>
            </a:r>
            <a:r>
              <a:rPr lang="en-GB" dirty="0"/>
              <a:t> ‘small’, </a:t>
            </a:r>
            <a:r>
              <a:rPr lang="en-GB" i="1" dirty="0"/>
              <a:t>forte(s)</a:t>
            </a:r>
            <a:r>
              <a:rPr lang="en-GB" dirty="0"/>
              <a:t> ‘strong’, … and a few invariable adjectives: </a:t>
            </a:r>
            <a:r>
              <a:rPr lang="en-GB" i="1" dirty="0" err="1"/>
              <a:t>matessi</a:t>
            </a:r>
            <a:r>
              <a:rPr lang="en-GB" dirty="0"/>
              <a:t> ‘same’, </a:t>
            </a:r>
            <a:r>
              <a:rPr lang="en-GB" i="1" dirty="0" err="1"/>
              <a:t>paris</a:t>
            </a:r>
            <a:r>
              <a:rPr lang="en-GB" dirty="0"/>
              <a:t> ‘flat, equal’ and the comparative/superlative forms </a:t>
            </a:r>
            <a:r>
              <a:rPr lang="en-GB" i="1" dirty="0" err="1"/>
              <a:t>medzus</a:t>
            </a:r>
            <a:r>
              <a:rPr lang="en-GB" dirty="0"/>
              <a:t> ‘better/best’ and </a:t>
            </a:r>
            <a:r>
              <a:rPr lang="en-GB" i="1" dirty="0" err="1"/>
              <a:t>peus</a:t>
            </a:r>
            <a:r>
              <a:rPr lang="en-GB" dirty="0"/>
              <a:t> ‘worse/worst’.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15230" y="4309177"/>
            <a:ext cx="9802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diminutive suffix </a:t>
            </a:r>
            <a:r>
              <a:rPr lang="en-GB" i="1" dirty="0"/>
              <a:t>-</a:t>
            </a:r>
            <a:r>
              <a:rPr lang="en-GB" i="1" dirty="0" err="1"/>
              <a:t>eddu</a:t>
            </a:r>
            <a:r>
              <a:rPr lang="en-GB" dirty="0"/>
              <a:t> (also, less productively </a:t>
            </a:r>
            <a:r>
              <a:rPr lang="en-GB" i="1" dirty="0"/>
              <a:t>-</a:t>
            </a:r>
            <a:r>
              <a:rPr lang="en-GB" i="1" dirty="0" err="1"/>
              <a:t>itu</a:t>
            </a:r>
            <a:r>
              <a:rPr lang="en-GB" i="1" dirty="0"/>
              <a:t>, -</a:t>
            </a:r>
            <a:r>
              <a:rPr lang="en-GB" i="1" dirty="0" err="1"/>
              <a:t>inu</a:t>
            </a:r>
            <a:r>
              <a:rPr lang="en-GB" dirty="0"/>
              <a:t>) regularises gender marking:</a:t>
            </a:r>
          </a:p>
          <a:p>
            <a:r>
              <a:rPr lang="en-GB" i="1" dirty="0"/>
              <a:t>	</a:t>
            </a:r>
            <a:r>
              <a:rPr lang="en-GB" i="1" dirty="0" err="1"/>
              <a:t>unu</a:t>
            </a:r>
            <a:r>
              <a:rPr lang="en-GB" i="1" dirty="0"/>
              <a:t> </a:t>
            </a:r>
            <a:r>
              <a:rPr lang="en-GB" i="1" dirty="0" err="1"/>
              <a:t>problema</a:t>
            </a:r>
            <a:r>
              <a:rPr lang="en-GB" i="1" dirty="0"/>
              <a:t> </a:t>
            </a:r>
            <a:r>
              <a:rPr lang="en-GB" i="1" dirty="0" err="1"/>
              <a:t>minore</a:t>
            </a:r>
            <a:r>
              <a:rPr lang="en-GB" i="1" dirty="0"/>
              <a:t>  </a:t>
            </a:r>
            <a:r>
              <a:rPr lang="en-GB" dirty="0"/>
              <a:t>‘a small problem’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 err="1"/>
              <a:t>unu</a:t>
            </a:r>
            <a:r>
              <a:rPr lang="en-GB" i="1" dirty="0"/>
              <a:t> </a:t>
            </a:r>
            <a:r>
              <a:rPr lang="en-GB" i="1" dirty="0" err="1"/>
              <a:t>problemeddu</a:t>
            </a:r>
            <a:r>
              <a:rPr lang="en-GB" i="1" dirty="0"/>
              <a:t> </a:t>
            </a:r>
            <a:r>
              <a:rPr lang="en-GB" i="1" dirty="0" err="1"/>
              <a:t>minoreddu</a:t>
            </a:r>
            <a:r>
              <a:rPr lang="en-GB" i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4525BF3-254C-40F0-8427-9D9CA95EF31B}"/>
              </a:ext>
            </a:extLst>
          </p:cNvPr>
          <p:cNvSpPr txBox="1"/>
          <p:nvPr/>
        </p:nvSpPr>
        <p:spPr>
          <a:xfrm>
            <a:off x="411480" y="310896"/>
            <a:ext cx="3346704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Obligatory ‘Pro-drop’/’Inversion’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E325FD-15BA-4A50-82FD-241E2DDABF78}"/>
              </a:ext>
            </a:extLst>
          </p:cNvPr>
          <p:cNvSpPr txBox="1"/>
          <p:nvPr/>
        </p:nvSpPr>
        <p:spPr>
          <a:xfrm>
            <a:off x="3758184" y="310896"/>
            <a:ext cx="802843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Inflected infinitive vs imperfect subjunctive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C0CE2D-CD59-486B-BF1C-27FD5AED9030}"/>
              </a:ext>
            </a:extLst>
          </p:cNvPr>
          <p:cNvSpPr txBox="1"/>
          <p:nvPr/>
        </p:nvSpPr>
        <p:spPr>
          <a:xfrm>
            <a:off x="411480" y="680228"/>
            <a:ext cx="1137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Logudorese-Nuorese</a:t>
            </a:r>
            <a:r>
              <a:rPr lang="en-GB" dirty="0"/>
              <a:t> forms: INFINITIVE + -</a:t>
            </a:r>
            <a:r>
              <a:rPr lang="en-GB" i="1" dirty="0" err="1"/>
              <a:t>po</a:t>
            </a:r>
            <a:r>
              <a:rPr lang="en-GB" i="1" dirty="0"/>
              <a:t>, -s, -t, -</a:t>
            </a:r>
            <a:r>
              <a:rPr lang="en-GB" i="1" dirty="0" err="1"/>
              <a:t>mus</a:t>
            </a:r>
            <a:r>
              <a:rPr lang="en-GB" i="1" dirty="0"/>
              <a:t>, -</a:t>
            </a:r>
            <a:r>
              <a:rPr lang="en-GB" i="1" dirty="0" err="1"/>
              <a:t>zes</a:t>
            </a:r>
            <a:r>
              <a:rPr lang="en-GB" i="1" dirty="0"/>
              <a:t>, -n 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50D6DD-804A-4832-A72C-16575BF9D722}"/>
              </a:ext>
            </a:extLst>
          </p:cNvPr>
          <p:cNvSpPr txBox="1"/>
          <p:nvPr/>
        </p:nvSpPr>
        <p:spPr>
          <a:xfrm>
            <a:off x="484632" y="1152144"/>
            <a:ext cx="1116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With </a:t>
            </a:r>
            <a:r>
              <a:rPr lang="en-GB" i="1" dirty="0" err="1">
                <a:solidFill>
                  <a:srgbClr val="003478"/>
                </a:solidFill>
              </a:rPr>
              <a:t>àere</a:t>
            </a:r>
            <a:r>
              <a:rPr lang="en-GB" i="1" dirty="0">
                <a:solidFill>
                  <a:srgbClr val="003478"/>
                </a:solidFill>
              </a:rPr>
              <a:t> and</a:t>
            </a:r>
            <a:r>
              <a:rPr lang="en-GB" dirty="0"/>
              <a:t> </a:t>
            </a:r>
            <a:r>
              <a:rPr lang="en-GB" i="1" dirty="0" err="1"/>
              <a:t>èssere</a:t>
            </a:r>
            <a:r>
              <a:rPr lang="en-GB" dirty="0"/>
              <a:t>, these forms can occur in clauses introduced by finite </a:t>
            </a:r>
            <a:r>
              <a:rPr lang="en-GB" dirty="0" err="1"/>
              <a:t>complementisers</a:t>
            </a:r>
            <a:r>
              <a:rPr lang="en-GB" dirty="0"/>
              <a:t> (</a:t>
            </a:r>
            <a:r>
              <a:rPr lang="en-GB" i="1" dirty="0"/>
              <a:t>chi, </a:t>
            </a:r>
            <a:r>
              <a:rPr lang="en-GB" i="1" dirty="0" err="1"/>
              <a:t>si</a:t>
            </a:r>
            <a:r>
              <a:rPr lang="en-GB" dirty="0"/>
              <a:t>), with a dubitative or counterfactual interpretation:</a:t>
            </a:r>
          </a:p>
          <a:p>
            <a:r>
              <a:rPr lang="en-GB" dirty="0"/>
              <a:t>	</a:t>
            </a:r>
            <a:r>
              <a:rPr lang="en-GB" i="1" dirty="0"/>
              <a:t>Non </a:t>
            </a:r>
            <a:r>
              <a:rPr lang="en-GB" i="1" dirty="0" err="1"/>
              <a:t>credio</a:t>
            </a:r>
            <a:r>
              <a:rPr lang="en-GB" i="1" dirty="0"/>
              <a:t> chi </a:t>
            </a:r>
            <a:r>
              <a:rPr lang="en-GB" i="1" dirty="0" err="1"/>
              <a:t>èsseres</a:t>
            </a:r>
            <a:r>
              <a:rPr lang="en-GB" i="1" dirty="0"/>
              <a:t> </a:t>
            </a:r>
            <a:r>
              <a:rPr lang="en-GB" i="1" dirty="0" err="1"/>
              <a:t>inoche</a:t>
            </a:r>
            <a:r>
              <a:rPr lang="en-GB" i="1" dirty="0"/>
              <a:t>  </a:t>
            </a:r>
            <a:r>
              <a:rPr lang="en-GB" dirty="0"/>
              <a:t>‘I didn’t think you were here’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/>
              <a:t>Si </a:t>
            </a:r>
            <a:r>
              <a:rPr lang="en-GB" i="1" dirty="0" err="1"/>
              <a:t>aerepo</a:t>
            </a:r>
            <a:r>
              <a:rPr lang="en-GB" i="1" dirty="0"/>
              <a:t> </a:t>
            </a:r>
            <a:r>
              <a:rPr lang="en-GB" i="1" dirty="0" err="1"/>
              <a:t>dinari</a:t>
            </a:r>
            <a:r>
              <a:rPr lang="en-GB" i="1" dirty="0"/>
              <a:t> meta, </a:t>
            </a:r>
            <a:r>
              <a:rPr lang="en-GB" i="1" dirty="0" err="1"/>
              <a:t>comporaio</a:t>
            </a:r>
            <a:r>
              <a:rPr lang="en-GB" i="1" dirty="0"/>
              <a:t> </a:t>
            </a:r>
            <a:r>
              <a:rPr lang="en-GB" i="1" dirty="0" err="1"/>
              <a:t>custa</a:t>
            </a:r>
            <a:r>
              <a:rPr lang="en-GB" i="1" dirty="0"/>
              <a:t> domo  </a:t>
            </a:r>
            <a:r>
              <a:rPr lang="en-GB" dirty="0"/>
              <a:t>‘If (only) I had a lot of money, I would buy this house'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855E79-B563-4B9A-A251-12E5E05B3477}"/>
              </a:ext>
            </a:extLst>
          </p:cNvPr>
          <p:cNvSpPr txBox="1"/>
          <p:nvPr/>
        </p:nvSpPr>
        <p:spPr>
          <a:xfrm>
            <a:off x="411480" y="2873681"/>
            <a:ext cx="1137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these cases, a preverbal subject is allowed: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/>
              <a:t>Non </a:t>
            </a:r>
            <a:r>
              <a:rPr lang="en-GB" i="1" dirty="0" err="1"/>
              <a:t>credio</a:t>
            </a:r>
            <a:r>
              <a:rPr lang="en-GB" i="1" dirty="0"/>
              <a:t> chi Maria </a:t>
            </a:r>
            <a:r>
              <a:rPr lang="en-GB" i="1" dirty="0" err="1"/>
              <a:t>èsseret</a:t>
            </a:r>
            <a:r>
              <a:rPr lang="en-GB" i="1" dirty="0"/>
              <a:t> </a:t>
            </a:r>
            <a:r>
              <a:rPr lang="en-GB" i="1" dirty="0" err="1"/>
              <a:t>inoche</a:t>
            </a:r>
            <a:r>
              <a:rPr lang="en-GB" dirty="0"/>
              <a:t>  ‘I didn’t think Maria was here’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/>
              <a:t>Si </a:t>
            </a:r>
            <a:r>
              <a:rPr lang="en-GB" i="1" dirty="0" err="1"/>
              <a:t>Zuanne</a:t>
            </a:r>
            <a:r>
              <a:rPr lang="en-GB" i="1" dirty="0"/>
              <a:t> </a:t>
            </a:r>
            <a:r>
              <a:rPr lang="en-GB" i="1" dirty="0" err="1"/>
              <a:t>àeret</a:t>
            </a:r>
            <a:r>
              <a:rPr lang="en-GB" i="1" dirty="0"/>
              <a:t> </a:t>
            </a:r>
            <a:r>
              <a:rPr lang="en-GB" i="1" dirty="0" err="1"/>
              <a:t>ischidu</a:t>
            </a:r>
            <a:r>
              <a:rPr lang="en-GB" i="1" dirty="0"/>
              <a:t> </a:t>
            </a:r>
            <a:r>
              <a:rPr lang="en-GB" i="1" dirty="0" err="1"/>
              <a:t>cussu</a:t>
            </a:r>
            <a:r>
              <a:rPr lang="en-GB" i="1" dirty="0"/>
              <a:t>, non </a:t>
            </a:r>
            <a:r>
              <a:rPr lang="en-GB" i="1" dirty="0" err="1"/>
              <a:t>si’nche</a:t>
            </a:r>
            <a:r>
              <a:rPr lang="en-GB" i="1" dirty="0"/>
              <a:t> fit </a:t>
            </a:r>
            <a:r>
              <a:rPr lang="en-GB" i="1" dirty="0" err="1"/>
              <a:t>andadu</a:t>
            </a:r>
            <a:r>
              <a:rPr lang="en-GB" dirty="0"/>
              <a:t> ‘If (only) John had known that, he wouldn’t have left’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BC397-0C50-4990-BCC4-21F449911E5A}"/>
              </a:ext>
            </a:extLst>
          </p:cNvPr>
          <p:cNvSpPr txBox="1"/>
          <p:nvPr/>
        </p:nvSpPr>
        <p:spPr>
          <a:xfrm>
            <a:off x="411480" y="2276856"/>
            <a:ext cx="11375136" cy="37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Conclusion: In these constructions, these are finite forms (imperfect subjunctives)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696243-3DED-44B6-9F58-AAB1ED0BB78B}"/>
              </a:ext>
            </a:extLst>
          </p:cNvPr>
          <p:cNvSpPr txBox="1"/>
          <p:nvPr/>
        </p:nvSpPr>
        <p:spPr>
          <a:xfrm>
            <a:off x="411480" y="3797011"/>
            <a:ext cx="11375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Hypothesis: Obligatory ‘Pro-drop’ (exclusion of an overt preverbal subject, in Spec TP) is conditioned by properties of the </a:t>
            </a:r>
            <a:r>
              <a:rPr lang="en-GB" dirty="0" err="1"/>
              <a:t>complementiser</a:t>
            </a:r>
            <a:r>
              <a:rPr lang="en-GB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Infinitival </a:t>
            </a:r>
            <a:r>
              <a:rPr lang="en-GB" dirty="0" err="1"/>
              <a:t>complementisers</a:t>
            </a:r>
            <a:r>
              <a:rPr lang="en-GB" dirty="0"/>
              <a:t> exclude preverbal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Finite </a:t>
            </a:r>
            <a:r>
              <a:rPr lang="en-GB" dirty="0" err="1"/>
              <a:t>complementisers</a:t>
            </a:r>
            <a:r>
              <a:rPr lang="en-GB" dirty="0"/>
              <a:t> allow them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2379DE-7A1A-4EC5-991F-6E6D4CEBDCD1}"/>
              </a:ext>
            </a:extLst>
          </p:cNvPr>
          <p:cNvGrpSpPr/>
          <p:nvPr/>
        </p:nvGrpSpPr>
        <p:grpSpPr>
          <a:xfrm>
            <a:off x="5971032" y="4238388"/>
            <a:ext cx="5596128" cy="923330"/>
            <a:chOff x="5971032" y="4238388"/>
            <a:chExt cx="5596128" cy="92333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2B5456-F9B8-48B7-AF71-A8CD8BCECCD1}"/>
                </a:ext>
              </a:extLst>
            </p:cNvPr>
            <p:cNvSpPr txBox="1"/>
            <p:nvPr/>
          </p:nvSpPr>
          <p:spPr>
            <a:xfrm>
              <a:off x="6464808" y="4238388"/>
              <a:ext cx="5102352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</a:rPr>
                <a:t>An ‘intervention’ effect?: </a:t>
              </a:r>
              <a:r>
                <a:rPr lang="en-GB" dirty="0"/>
                <a:t>	Structures of the form X – SUBJ – Y are deviant if Y is ‘dependent’ on X</a:t>
              </a:r>
            </a:p>
            <a:p>
              <a:r>
                <a:rPr lang="en-GB" dirty="0">
                  <a:solidFill>
                    <a:schemeClr val="accent1"/>
                  </a:solidFill>
                </a:rPr>
                <a:t>In this case, the infinitive V is  licensed by </a:t>
              </a:r>
              <a:r>
                <a:rPr lang="en-GB" i="1" dirty="0">
                  <a:solidFill>
                    <a:schemeClr val="accent1"/>
                  </a:solidFill>
                </a:rPr>
                <a:t>a</a:t>
              </a:r>
              <a:r>
                <a:rPr lang="en-GB" dirty="0">
                  <a:solidFill>
                    <a:schemeClr val="accent1"/>
                  </a:solidFill>
                </a:rPr>
                <a:t> or </a:t>
              </a:r>
              <a:r>
                <a:rPr lang="en-GB" i="1" dirty="0">
                  <a:solidFill>
                    <a:schemeClr val="accent1"/>
                  </a:solidFill>
                </a:rPr>
                <a:t>de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930BA598-CB8C-4A97-A04F-6A0590B9D2E0}"/>
                </a:ext>
              </a:extLst>
            </p:cNvPr>
            <p:cNvSpPr/>
            <p:nvPr/>
          </p:nvSpPr>
          <p:spPr>
            <a:xfrm>
              <a:off x="5971032" y="4397175"/>
              <a:ext cx="493776" cy="237781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9157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4525BF3-254C-40F0-8427-9D9CA95EF31B}"/>
              </a:ext>
            </a:extLst>
          </p:cNvPr>
          <p:cNvSpPr txBox="1"/>
          <p:nvPr/>
        </p:nvSpPr>
        <p:spPr>
          <a:xfrm>
            <a:off x="411480" y="310896"/>
            <a:ext cx="3346704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Obligatory ‘Pro-drop’/’Inversion’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4CF113-2D2B-4CC1-98B9-9981F65B4AEF}"/>
              </a:ext>
            </a:extLst>
          </p:cNvPr>
          <p:cNvGrpSpPr/>
          <p:nvPr/>
        </p:nvGrpSpPr>
        <p:grpSpPr>
          <a:xfrm>
            <a:off x="411480" y="680228"/>
            <a:ext cx="11219688" cy="646331"/>
            <a:chOff x="411480" y="680228"/>
            <a:chExt cx="11219688" cy="64633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C46B08A-FEF5-41AC-A2F9-9663CBFD449B}"/>
                </a:ext>
              </a:extLst>
            </p:cNvPr>
            <p:cNvSpPr txBox="1"/>
            <p:nvPr/>
          </p:nvSpPr>
          <p:spPr>
            <a:xfrm>
              <a:off x="411480" y="680228"/>
              <a:ext cx="2249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ighlight>
                    <a:srgbClr val="C0C0C0"/>
                  </a:highlight>
                </a:rPr>
                <a:t>Direct WH- questions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D19D3FA-434F-4918-9A82-BF2CE5DE015F}"/>
                </a:ext>
              </a:extLst>
            </p:cNvPr>
            <p:cNvSpPr txBox="1"/>
            <p:nvPr/>
          </p:nvSpPr>
          <p:spPr>
            <a:xfrm>
              <a:off x="2660904" y="680228"/>
              <a:ext cx="8970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err="1"/>
                <a:t>Itt’at</a:t>
              </a:r>
              <a:r>
                <a:rPr lang="en-GB" i="1" dirty="0"/>
                <a:t> </a:t>
              </a:r>
              <a:r>
                <a:rPr lang="en-GB" i="1" dirty="0" err="1"/>
                <a:t>fatu</a:t>
              </a:r>
              <a:r>
                <a:rPr lang="en-GB" i="1" dirty="0"/>
                <a:t> (</a:t>
              </a:r>
              <a:r>
                <a:rPr lang="en-GB" i="1" dirty="0" err="1"/>
                <a:t>Zuanne</a:t>
              </a:r>
              <a:r>
                <a:rPr lang="en-GB" i="1" dirty="0"/>
                <a:t>)?; *</a:t>
              </a:r>
              <a:r>
                <a:rPr lang="en-GB" i="1" dirty="0" err="1"/>
                <a:t>Itte</a:t>
              </a:r>
              <a:r>
                <a:rPr lang="en-GB" i="1" dirty="0"/>
                <a:t> </a:t>
              </a:r>
              <a:r>
                <a:rPr lang="en-GB" i="1" dirty="0" err="1"/>
                <a:t>Zuanne</a:t>
              </a:r>
              <a:r>
                <a:rPr lang="en-GB" i="1" dirty="0"/>
                <a:t> at </a:t>
              </a:r>
              <a:r>
                <a:rPr lang="en-GB" i="1" dirty="0" err="1"/>
                <a:t>fatu</a:t>
              </a:r>
              <a:r>
                <a:rPr lang="en-GB" i="1" dirty="0"/>
                <a:t>?</a:t>
              </a:r>
              <a:r>
                <a:rPr lang="en-GB" dirty="0"/>
                <a:t> ‘What did (s)he/John do?’</a:t>
              </a:r>
              <a:br>
                <a:rPr lang="en-GB" dirty="0"/>
              </a:br>
              <a:r>
                <a:rPr lang="en-GB" i="1" dirty="0"/>
                <a:t>Cando </a:t>
              </a:r>
              <a:r>
                <a:rPr lang="en-GB" i="1" dirty="0" err="1"/>
                <a:t>est</a:t>
              </a:r>
              <a:r>
                <a:rPr lang="en-GB" i="1" dirty="0"/>
                <a:t> </a:t>
              </a:r>
              <a:r>
                <a:rPr lang="en-GB" i="1" dirty="0" err="1"/>
                <a:t>arribadu</a:t>
              </a:r>
              <a:r>
                <a:rPr lang="en-GB" i="1" dirty="0"/>
                <a:t> </a:t>
              </a:r>
              <a:r>
                <a:rPr lang="en-GB" i="1" dirty="0" err="1"/>
                <a:t>su</a:t>
              </a:r>
              <a:r>
                <a:rPr lang="en-GB" i="1" dirty="0"/>
                <a:t> </a:t>
              </a:r>
              <a:r>
                <a:rPr lang="en-GB" i="1" dirty="0" err="1"/>
                <a:t>trenu</a:t>
              </a:r>
              <a:r>
                <a:rPr lang="en-GB" i="1" dirty="0"/>
                <a:t>?; *Cando </a:t>
              </a:r>
              <a:r>
                <a:rPr lang="en-GB" i="1" dirty="0" err="1"/>
                <a:t>su</a:t>
              </a:r>
              <a:r>
                <a:rPr lang="en-GB" i="1" dirty="0"/>
                <a:t> </a:t>
              </a:r>
              <a:r>
                <a:rPr lang="en-GB" i="1" dirty="0" err="1"/>
                <a:t>trenu</a:t>
              </a:r>
              <a:r>
                <a:rPr lang="en-GB" i="1" dirty="0"/>
                <a:t> </a:t>
              </a:r>
              <a:r>
                <a:rPr lang="en-GB" i="1" dirty="0" err="1"/>
                <a:t>est</a:t>
              </a:r>
              <a:r>
                <a:rPr lang="en-GB" i="1" dirty="0"/>
                <a:t> </a:t>
              </a:r>
              <a:r>
                <a:rPr lang="en-GB" i="1" dirty="0" err="1"/>
                <a:t>arribadu</a:t>
              </a:r>
              <a:r>
                <a:rPr lang="en-GB" i="1" dirty="0"/>
                <a:t>? </a:t>
              </a:r>
              <a:r>
                <a:rPr lang="en-GB" dirty="0"/>
                <a:t>‘When did it/the train/arrive?’</a:t>
              </a:r>
              <a:endParaRPr lang="en-GB" i="1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FED0363-DC7B-44E9-AE72-A70EB85B6553}"/>
              </a:ext>
            </a:extLst>
          </p:cNvPr>
          <p:cNvGrpSpPr/>
          <p:nvPr/>
        </p:nvGrpSpPr>
        <p:grpSpPr>
          <a:xfrm>
            <a:off x="411480" y="1418892"/>
            <a:ext cx="11219688" cy="923330"/>
            <a:chOff x="411480" y="1418892"/>
            <a:chExt cx="11219688" cy="92333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3419121-3409-490E-8CC8-A9004143F5F3}"/>
                </a:ext>
              </a:extLst>
            </p:cNvPr>
            <p:cNvSpPr txBox="1"/>
            <p:nvPr/>
          </p:nvSpPr>
          <p:spPr>
            <a:xfrm>
              <a:off x="411480" y="1418892"/>
              <a:ext cx="2249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ighlight>
                    <a:srgbClr val="C0C0C0"/>
                  </a:highlight>
                </a:rPr>
                <a:t>Focus Fronting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695A215-7F08-4D1C-89FD-E226665FD01B}"/>
                </a:ext>
              </a:extLst>
            </p:cNvPr>
            <p:cNvSpPr txBox="1"/>
            <p:nvPr/>
          </p:nvSpPr>
          <p:spPr>
            <a:xfrm>
              <a:off x="2660904" y="1418892"/>
              <a:ext cx="8970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Su pane at </a:t>
              </a:r>
              <a:r>
                <a:rPr lang="en-GB" i="1" dirty="0" err="1"/>
                <a:t>mandigadu</a:t>
              </a:r>
              <a:r>
                <a:rPr lang="en-GB" i="1" dirty="0"/>
                <a:t> (</a:t>
              </a:r>
              <a:r>
                <a:rPr lang="en-GB" i="1" dirty="0" err="1"/>
                <a:t>Zuanne</a:t>
              </a:r>
              <a:r>
                <a:rPr lang="en-GB" i="1" dirty="0"/>
                <a:t>); *Su pane </a:t>
              </a:r>
              <a:r>
                <a:rPr lang="en-GB" i="1" dirty="0" err="1"/>
                <a:t>Zuanne</a:t>
              </a:r>
              <a:r>
                <a:rPr lang="en-GB" i="1" dirty="0"/>
                <a:t> at </a:t>
              </a:r>
              <a:r>
                <a:rPr lang="en-GB" i="1" dirty="0" err="1"/>
                <a:t>mandigadu</a:t>
              </a:r>
              <a:r>
                <a:rPr lang="en-GB" dirty="0"/>
                <a:t> ‘(S)he/John ate the bread’</a:t>
              </a:r>
              <a:br>
                <a:rPr lang="en-GB" dirty="0"/>
              </a:br>
              <a:r>
                <a:rPr lang="en-GB" dirty="0"/>
                <a:t>[the bread has eaten (John)]</a:t>
              </a:r>
            </a:p>
            <a:p>
              <a:r>
                <a:rPr lang="en-GB" i="1" dirty="0"/>
                <a:t>A </a:t>
              </a:r>
              <a:r>
                <a:rPr lang="en-GB" i="1" dirty="0" err="1"/>
                <a:t>Casteddu</a:t>
              </a:r>
              <a:r>
                <a:rPr lang="en-GB" i="1" dirty="0"/>
                <a:t> </a:t>
              </a:r>
              <a:r>
                <a:rPr lang="en-GB" i="1" dirty="0" err="1"/>
                <a:t>est</a:t>
              </a:r>
              <a:r>
                <a:rPr lang="en-GB" i="1" dirty="0"/>
                <a:t> </a:t>
              </a:r>
              <a:r>
                <a:rPr lang="en-GB" i="1" dirty="0" err="1"/>
                <a:t>andada</a:t>
              </a:r>
              <a:r>
                <a:rPr lang="en-GB" i="1" dirty="0"/>
                <a:t> (Maria); *A </a:t>
              </a:r>
              <a:r>
                <a:rPr lang="en-GB" i="1" dirty="0" err="1"/>
                <a:t>Casteddu</a:t>
              </a:r>
              <a:r>
                <a:rPr lang="en-GB" i="1" dirty="0"/>
                <a:t> Maria </a:t>
              </a:r>
              <a:r>
                <a:rPr lang="en-GB" i="1" dirty="0" err="1"/>
                <a:t>est</a:t>
              </a:r>
              <a:r>
                <a:rPr lang="en-GB" i="1" dirty="0"/>
                <a:t> </a:t>
              </a:r>
              <a:r>
                <a:rPr lang="en-GB" i="1" dirty="0" err="1"/>
                <a:t>andada</a:t>
              </a:r>
              <a:r>
                <a:rPr lang="en-GB" dirty="0"/>
                <a:t> ‘She/Mary went to Cagliari’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70E6AE-4062-44FA-AB55-A742C0BF2245}"/>
              </a:ext>
            </a:extLst>
          </p:cNvPr>
          <p:cNvGrpSpPr/>
          <p:nvPr/>
        </p:nvGrpSpPr>
        <p:grpSpPr>
          <a:xfrm>
            <a:off x="411480" y="2648099"/>
            <a:ext cx="11219688" cy="923330"/>
            <a:chOff x="411480" y="2157556"/>
            <a:chExt cx="11219688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A32F094-07EA-4AD8-BB9E-24184CE3B48B}"/>
                </a:ext>
              </a:extLst>
            </p:cNvPr>
            <p:cNvSpPr txBox="1"/>
            <p:nvPr/>
          </p:nvSpPr>
          <p:spPr>
            <a:xfrm>
              <a:off x="411480" y="2157556"/>
              <a:ext cx="22494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ighlight>
                    <a:srgbClr val="C0C0C0"/>
                  </a:highlight>
                </a:rPr>
                <a:t>Yes/no questions with </a:t>
              </a:r>
              <a:r>
                <a:rPr lang="en-GB" i="1" dirty="0">
                  <a:highlight>
                    <a:srgbClr val="C0C0C0"/>
                  </a:highlight>
                </a:rPr>
                <a:t>a </a:t>
              </a:r>
              <a:r>
                <a:rPr lang="en-GB" dirty="0">
                  <a:highlight>
                    <a:srgbClr val="C0C0C0"/>
                  </a:highlight>
                </a:rPr>
                <a:t>(Log-</a:t>
              </a:r>
              <a:r>
                <a:rPr lang="en-GB" dirty="0" err="1">
                  <a:highlight>
                    <a:srgbClr val="C0C0C0"/>
                  </a:highlight>
                </a:rPr>
                <a:t>Nour</a:t>
              </a:r>
              <a:r>
                <a:rPr lang="en-GB" dirty="0">
                  <a:highlight>
                    <a:srgbClr val="C0C0C0"/>
                  </a:highlight>
                </a:rPr>
                <a:t> only), mainly requests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D83204D-7ADB-4A28-BFA6-1D453D69BEB3}"/>
                </a:ext>
              </a:extLst>
            </p:cNvPr>
            <p:cNvSpPr txBox="1"/>
            <p:nvPr/>
          </p:nvSpPr>
          <p:spPr>
            <a:xfrm>
              <a:off x="2660904" y="2157556"/>
              <a:ext cx="8970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A </a:t>
              </a:r>
              <a:r>
                <a:rPr lang="en-GB" i="1" dirty="0" err="1"/>
                <a:t>benit</a:t>
              </a:r>
              <a:r>
                <a:rPr lang="en-GB" i="1" dirty="0"/>
                <a:t> (</a:t>
              </a:r>
              <a:r>
                <a:rPr lang="en-GB" i="1" dirty="0" err="1"/>
                <a:t>Zuanne</a:t>
              </a:r>
              <a:r>
                <a:rPr lang="en-GB" i="1" dirty="0"/>
                <a:t>); *A </a:t>
              </a:r>
              <a:r>
                <a:rPr lang="en-GB" i="1" dirty="0" err="1"/>
                <a:t>Zuanne</a:t>
              </a:r>
              <a:r>
                <a:rPr lang="en-GB" i="1" dirty="0"/>
                <a:t> </a:t>
              </a:r>
              <a:r>
                <a:rPr lang="en-GB" i="1" dirty="0" err="1"/>
                <a:t>benit</a:t>
              </a:r>
              <a:r>
                <a:rPr lang="en-GB" i="1" dirty="0"/>
                <a:t> </a:t>
              </a:r>
              <a:r>
                <a:rPr lang="en-GB" dirty="0"/>
                <a:t>‘Is John coming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62DC9B2-1015-44C3-8C22-270AE738F5C7}"/>
              </a:ext>
            </a:extLst>
          </p:cNvPr>
          <p:cNvGrpSpPr/>
          <p:nvPr/>
        </p:nvGrpSpPr>
        <p:grpSpPr>
          <a:xfrm>
            <a:off x="411480" y="3877307"/>
            <a:ext cx="11301984" cy="646331"/>
            <a:chOff x="411480" y="3173219"/>
            <a:chExt cx="11301984" cy="64633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C851150-0297-4F8C-AE01-6DAC78F913CC}"/>
                </a:ext>
              </a:extLst>
            </p:cNvPr>
            <p:cNvSpPr txBox="1"/>
            <p:nvPr/>
          </p:nvSpPr>
          <p:spPr>
            <a:xfrm>
              <a:off x="411480" y="3173219"/>
              <a:ext cx="22494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ighlight>
                    <a:srgbClr val="C0C0C0"/>
                  </a:highlight>
                </a:rPr>
                <a:t>Affirmative </a:t>
              </a:r>
              <a:r>
                <a:rPr lang="en-GB" i="1" dirty="0" err="1">
                  <a:highlight>
                    <a:srgbClr val="C0C0C0"/>
                  </a:highlight>
                </a:rPr>
                <a:t>ja</a:t>
              </a:r>
              <a:r>
                <a:rPr lang="en-GB" i="1" dirty="0">
                  <a:highlight>
                    <a:srgbClr val="C0C0C0"/>
                  </a:highlight>
                </a:rPr>
                <a:t> </a:t>
              </a:r>
              <a:endParaRPr lang="en-GB" dirty="0">
                <a:highlight>
                  <a:srgbClr val="C0C0C0"/>
                </a:highlight>
              </a:endParaRPr>
            </a:p>
            <a:p>
              <a:r>
                <a:rPr lang="en-GB" dirty="0">
                  <a:highlight>
                    <a:srgbClr val="C0C0C0"/>
                  </a:highlight>
                </a:rPr>
                <a:t>(Polarity focus)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08D61E-B35C-4337-AE2C-5851513C4BB5}"/>
                </a:ext>
              </a:extLst>
            </p:cNvPr>
            <p:cNvSpPr txBox="1"/>
            <p:nvPr/>
          </p:nvSpPr>
          <p:spPr>
            <a:xfrm>
              <a:off x="2779776" y="3173219"/>
              <a:ext cx="8933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Emmo</a:t>
              </a:r>
              <a:r>
                <a:rPr lang="en-GB" dirty="0"/>
                <a:t>, </a:t>
              </a:r>
              <a:r>
                <a:rPr lang="en-GB" dirty="0" err="1"/>
                <a:t>ja</a:t>
              </a:r>
              <a:r>
                <a:rPr lang="en-GB" dirty="0"/>
                <a:t> </a:t>
              </a:r>
              <a:r>
                <a:rPr lang="en-GB" dirty="0" err="1"/>
                <a:t>benit</a:t>
              </a:r>
              <a:r>
                <a:rPr lang="en-GB" dirty="0"/>
                <a:t> (</a:t>
              </a:r>
              <a:r>
                <a:rPr lang="en-GB" dirty="0" err="1"/>
                <a:t>Zuanne</a:t>
              </a:r>
              <a:r>
                <a:rPr lang="en-GB" dirty="0"/>
                <a:t>)   *</a:t>
              </a:r>
              <a:r>
                <a:rPr lang="en-GB" dirty="0" err="1"/>
                <a:t>Ja</a:t>
              </a:r>
              <a:r>
                <a:rPr lang="en-GB" dirty="0"/>
                <a:t> </a:t>
              </a:r>
              <a:r>
                <a:rPr lang="en-GB" dirty="0" err="1"/>
                <a:t>Zuanne</a:t>
              </a:r>
              <a:r>
                <a:rPr lang="en-GB" dirty="0"/>
                <a:t> </a:t>
              </a:r>
              <a:r>
                <a:rPr lang="en-GB" dirty="0" err="1"/>
                <a:t>benit</a:t>
              </a:r>
              <a:r>
                <a:rPr lang="en-GB" dirty="0"/>
                <a:t>  ‘Yes, John </a:t>
              </a:r>
              <a:r>
                <a:rPr lang="en-GB" b="1" dirty="0"/>
                <a:t>is</a:t>
              </a:r>
              <a:r>
                <a:rPr lang="en-GB" dirty="0"/>
                <a:t> coming’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58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C46B08A-FEF5-41AC-A2F9-9663CBFD449B}"/>
              </a:ext>
            </a:extLst>
          </p:cNvPr>
          <p:cNvSpPr txBox="1"/>
          <p:nvPr/>
        </p:nvSpPr>
        <p:spPr>
          <a:xfrm>
            <a:off x="347472" y="277892"/>
            <a:ext cx="2249424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Direct WH- questions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75D289-28D0-4A62-8A7B-677B4889026A}"/>
              </a:ext>
            </a:extLst>
          </p:cNvPr>
          <p:cNvSpPr txBox="1"/>
          <p:nvPr/>
        </p:nvSpPr>
        <p:spPr>
          <a:xfrm>
            <a:off x="6025896" y="2840891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 err="1">
                <a:solidFill>
                  <a:schemeClr val="accent1"/>
                </a:solidFill>
              </a:rPr>
              <a:t>AspP</a:t>
            </a:r>
            <a:r>
              <a:rPr lang="en-GB" dirty="0">
                <a:solidFill>
                  <a:schemeClr val="accent1"/>
                </a:solidFill>
              </a:rPr>
              <a:t>                   Asp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8218AC-1419-417E-A9C9-62A6E0B1FB44}"/>
              </a:ext>
            </a:extLst>
          </p:cNvPr>
          <p:cNvSpPr txBox="1"/>
          <p:nvPr/>
        </p:nvSpPr>
        <p:spPr>
          <a:xfrm>
            <a:off x="7923276" y="2825710"/>
            <a:ext cx="36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>
                <a:solidFill>
                  <a:schemeClr val="accent1"/>
                </a:solidFill>
              </a:rPr>
              <a:t>VP</a:t>
            </a:r>
            <a:r>
              <a:rPr lang="en-GB" dirty="0">
                <a:solidFill>
                  <a:schemeClr val="accent1"/>
                </a:solidFill>
              </a:rPr>
              <a:t>          DP          V            DP          ]]]]]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1E49BF-1EA3-4640-844F-61D683851147}"/>
              </a:ext>
            </a:extLst>
          </p:cNvPr>
          <p:cNvSpPr txBox="1"/>
          <p:nvPr/>
        </p:nvSpPr>
        <p:spPr>
          <a:xfrm>
            <a:off x="8421624" y="2579073"/>
            <a:ext cx="11155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DP</a:t>
            </a:r>
            <a:br>
              <a:rPr lang="en-GB" dirty="0"/>
            </a:br>
            <a:r>
              <a:rPr lang="en-GB" i="1" dirty="0" err="1"/>
              <a:t>Zuanne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EC97FA-6FCF-4232-966D-60201947D31F}"/>
              </a:ext>
            </a:extLst>
          </p:cNvPr>
          <p:cNvSpPr txBox="1"/>
          <p:nvPr/>
        </p:nvSpPr>
        <p:spPr>
          <a:xfrm>
            <a:off x="9976104" y="2563892"/>
            <a:ext cx="11155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DP</a:t>
            </a:r>
            <a:r>
              <a:rPr lang="en-GB" baseline="-25000" dirty="0">
                <a:solidFill>
                  <a:schemeClr val="accent1"/>
                </a:solidFill>
              </a:rPr>
              <a:t>[+</a:t>
            </a:r>
            <a:r>
              <a:rPr lang="en-GB" baseline="-25000" dirty="0" err="1">
                <a:solidFill>
                  <a:schemeClr val="accent1"/>
                </a:solidFill>
              </a:rPr>
              <a:t>wh</a:t>
            </a:r>
            <a:r>
              <a:rPr lang="en-GB" baseline="-25000" dirty="0">
                <a:solidFill>
                  <a:schemeClr val="accent1"/>
                </a:solidFill>
              </a:rPr>
              <a:t>]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i="1" dirty="0" err="1"/>
              <a:t>ite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966AAC-C2D5-442B-900A-11407FA928E9}"/>
              </a:ext>
            </a:extLst>
          </p:cNvPr>
          <p:cNvSpPr txBox="1"/>
          <p:nvPr/>
        </p:nvSpPr>
        <p:spPr>
          <a:xfrm>
            <a:off x="9418320" y="2569305"/>
            <a:ext cx="8229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V</a:t>
            </a:r>
            <a:br>
              <a:rPr lang="en-GB" dirty="0"/>
            </a:br>
            <a:r>
              <a:rPr lang="en-GB" i="1" dirty="0" err="1"/>
              <a:t>fatu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766B2F-9E61-4266-8D3E-F5783DE9FAC9}"/>
              </a:ext>
            </a:extLst>
          </p:cNvPr>
          <p:cNvSpPr txBox="1"/>
          <p:nvPr/>
        </p:nvSpPr>
        <p:spPr>
          <a:xfrm>
            <a:off x="4608576" y="2875485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>
                <a:solidFill>
                  <a:schemeClr val="accent1"/>
                </a:solidFill>
              </a:rPr>
              <a:t>VP</a:t>
            </a:r>
            <a:r>
              <a:rPr lang="en-GB" dirty="0">
                <a:solidFill>
                  <a:schemeClr val="accent1"/>
                </a:solidFill>
              </a:rPr>
              <a:t>       </a:t>
            </a:r>
            <a:r>
              <a:rPr lang="en-GB" dirty="0" err="1">
                <a:solidFill>
                  <a:schemeClr val="accent1"/>
                </a:solidFill>
              </a:rPr>
              <a:t>V</a:t>
            </a:r>
            <a:r>
              <a:rPr lang="en-GB" baseline="-25000" dirty="0" err="1">
                <a:solidFill>
                  <a:schemeClr val="accent1"/>
                </a:solidFill>
              </a:rPr>
              <a:t>Aux</a:t>
            </a:r>
            <a:r>
              <a:rPr lang="en-GB" dirty="0">
                <a:solidFill>
                  <a:schemeClr val="accent1"/>
                </a:solidFill>
              </a:rPr>
              <a:t>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813CFF-169A-4F6A-B9CC-AFD36DD578DA}"/>
              </a:ext>
            </a:extLst>
          </p:cNvPr>
          <p:cNvSpPr txBox="1"/>
          <p:nvPr/>
        </p:nvSpPr>
        <p:spPr>
          <a:xfrm>
            <a:off x="5042916" y="2598486"/>
            <a:ext cx="8229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V</a:t>
            </a:r>
            <a:r>
              <a:rPr lang="en-GB" baseline="-25000" dirty="0" err="1"/>
              <a:t>Aux</a:t>
            </a:r>
            <a:br>
              <a:rPr lang="en-GB" dirty="0"/>
            </a:br>
            <a:r>
              <a:rPr lang="en-GB" i="1" dirty="0"/>
              <a:t>at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56079E-1634-4196-A96E-2CC8510C87C4}"/>
              </a:ext>
            </a:extLst>
          </p:cNvPr>
          <p:cNvSpPr txBox="1"/>
          <p:nvPr/>
        </p:nvSpPr>
        <p:spPr>
          <a:xfrm>
            <a:off x="2702052" y="2875485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>
                <a:solidFill>
                  <a:schemeClr val="accent1"/>
                </a:solidFill>
              </a:rPr>
              <a:t>TP</a:t>
            </a:r>
            <a:r>
              <a:rPr lang="en-GB" dirty="0">
                <a:solidFill>
                  <a:schemeClr val="accent1"/>
                </a:solidFill>
              </a:rPr>
              <a:t>                          T 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8BC601-23D8-438F-B76B-C4209200A1E4}"/>
              </a:ext>
            </a:extLst>
          </p:cNvPr>
          <p:cNvSpPr txBox="1"/>
          <p:nvPr/>
        </p:nvSpPr>
        <p:spPr>
          <a:xfrm>
            <a:off x="852678" y="2875485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>
                <a:solidFill>
                  <a:schemeClr val="accent1"/>
                </a:solidFill>
              </a:rPr>
              <a:t>CP</a:t>
            </a:r>
            <a:r>
              <a:rPr lang="en-GB" dirty="0">
                <a:solidFill>
                  <a:schemeClr val="accent1"/>
                </a:solidFill>
              </a:rPr>
              <a:t>                          C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6BE6F3-DC31-4B85-900E-299AC34372A5}"/>
              </a:ext>
            </a:extLst>
          </p:cNvPr>
          <p:cNvSpPr txBox="1"/>
          <p:nvPr/>
        </p:nvSpPr>
        <p:spPr>
          <a:xfrm>
            <a:off x="2187702" y="3060151"/>
            <a:ext cx="834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[+Q]</a:t>
            </a:r>
          </a:p>
          <a:p>
            <a:pPr algn="ctr"/>
            <a:r>
              <a:rPr lang="en-GB" dirty="0">
                <a:solidFill>
                  <a:schemeClr val="accent1"/>
                </a:solidFill>
              </a:rPr>
              <a:t>[+WH]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2CC4BF-D629-4DF6-89C1-C13C425D61E2}"/>
              </a:ext>
            </a:extLst>
          </p:cNvPr>
          <p:cNvSpPr txBox="1"/>
          <p:nvPr/>
        </p:nvSpPr>
        <p:spPr>
          <a:xfrm>
            <a:off x="8961120" y="277892"/>
            <a:ext cx="277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Non-finite V raises to Asp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BF2EF0-7C83-486A-BE61-339FF7A330CF}"/>
              </a:ext>
            </a:extLst>
          </p:cNvPr>
          <p:cNvSpPr txBox="1"/>
          <p:nvPr/>
        </p:nvSpPr>
        <p:spPr>
          <a:xfrm>
            <a:off x="8961120" y="647224"/>
            <a:ext cx="260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Finite </a:t>
            </a:r>
            <a:r>
              <a:rPr lang="en-GB" dirty="0" err="1"/>
              <a:t>V</a:t>
            </a:r>
            <a:r>
              <a:rPr lang="en-GB" baseline="-25000" dirty="0" err="1"/>
              <a:t>Aux</a:t>
            </a:r>
            <a:r>
              <a:rPr lang="en-GB" dirty="0"/>
              <a:t> raises to 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0F5887-9A16-415D-BC92-95E57CC2517F}"/>
              </a:ext>
            </a:extLst>
          </p:cNvPr>
          <p:cNvSpPr txBox="1"/>
          <p:nvPr/>
        </p:nvSpPr>
        <p:spPr>
          <a:xfrm>
            <a:off x="8961120" y="1026324"/>
            <a:ext cx="2606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WH- Movement </a:t>
            </a:r>
            <a:br>
              <a:rPr lang="en-GB" dirty="0"/>
            </a:br>
            <a:r>
              <a:rPr lang="en-GB" dirty="0"/>
              <a:t>Triggered by +WH feature </a:t>
            </a:r>
          </a:p>
          <a:p>
            <a:r>
              <a:rPr lang="en-GB" dirty="0"/>
              <a:t>of C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65F277C-78D2-4822-8B04-8B6A15E3A2E5}"/>
              </a:ext>
            </a:extLst>
          </p:cNvPr>
          <p:cNvGrpSpPr/>
          <p:nvPr/>
        </p:nvGrpSpPr>
        <p:grpSpPr>
          <a:xfrm>
            <a:off x="3511296" y="3236978"/>
            <a:ext cx="5477256" cy="865591"/>
            <a:chOff x="3493008" y="4014218"/>
            <a:chExt cx="5477256" cy="865591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D9F454E-CB08-4112-980A-C58CCDAA9D23}"/>
                </a:ext>
              </a:extLst>
            </p:cNvPr>
            <p:cNvSpPr/>
            <p:nvPr/>
          </p:nvSpPr>
          <p:spPr>
            <a:xfrm>
              <a:off x="3493008" y="4014218"/>
              <a:ext cx="5477256" cy="457362"/>
            </a:xfrm>
            <a:custGeom>
              <a:avLst/>
              <a:gdLst>
                <a:gd name="connsiteX0" fmla="*/ 5441248 w 5510192"/>
                <a:gd name="connsiteY0" fmla="*/ 124528 h 547153"/>
                <a:gd name="connsiteX1" fmla="*/ 5459536 w 5510192"/>
                <a:gd name="connsiteY1" fmla="*/ 179392 h 547153"/>
                <a:gd name="connsiteX2" fmla="*/ 4874320 w 5510192"/>
                <a:gd name="connsiteY2" fmla="*/ 499432 h 547153"/>
                <a:gd name="connsiteX3" fmla="*/ 631504 w 5510192"/>
                <a:gd name="connsiteY3" fmla="*/ 499432 h 547153"/>
                <a:gd name="connsiteX4" fmla="*/ 55432 w 5510192"/>
                <a:gd name="connsiteY4" fmla="*/ 60520 h 547153"/>
                <a:gd name="connsiteX5" fmla="*/ 55432 w 5510192"/>
                <a:gd name="connsiteY5" fmla="*/ 14800 h 547153"/>
                <a:gd name="connsiteX0" fmla="*/ 5441248 w 5510192"/>
                <a:gd name="connsiteY0" fmla="*/ 124528 h 539823"/>
                <a:gd name="connsiteX1" fmla="*/ 5459536 w 5510192"/>
                <a:gd name="connsiteY1" fmla="*/ 316552 h 539823"/>
                <a:gd name="connsiteX2" fmla="*/ 4874320 w 5510192"/>
                <a:gd name="connsiteY2" fmla="*/ 499432 h 539823"/>
                <a:gd name="connsiteX3" fmla="*/ 631504 w 5510192"/>
                <a:gd name="connsiteY3" fmla="*/ 499432 h 539823"/>
                <a:gd name="connsiteX4" fmla="*/ 55432 w 5510192"/>
                <a:gd name="connsiteY4" fmla="*/ 60520 h 539823"/>
                <a:gd name="connsiteX5" fmla="*/ 55432 w 5510192"/>
                <a:gd name="connsiteY5" fmla="*/ 14800 h 539823"/>
                <a:gd name="connsiteX0" fmla="*/ 5441248 w 5441248"/>
                <a:gd name="connsiteY0" fmla="*/ 124528 h 550373"/>
                <a:gd name="connsiteX1" fmla="*/ 4874320 w 5441248"/>
                <a:gd name="connsiteY1" fmla="*/ 499432 h 550373"/>
                <a:gd name="connsiteX2" fmla="*/ 631504 w 5441248"/>
                <a:gd name="connsiteY2" fmla="*/ 499432 h 550373"/>
                <a:gd name="connsiteX3" fmla="*/ 55432 w 5441248"/>
                <a:gd name="connsiteY3" fmla="*/ 60520 h 550373"/>
                <a:gd name="connsiteX4" fmla="*/ 55432 w 5441248"/>
                <a:gd name="connsiteY4" fmla="*/ 14800 h 550373"/>
                <a:gd name="connsiteX0" fmla="*/ 5499728 w 5499728"/>
                <a:gd name="connsiteY0" fmla="*/ 303224 h 729069"/>
                <a:gd name="connsiteX1" fmla="*/ 4932800 w 5499728"/>
                <a:gd name="connsiteY1" fmla="*/ 678128 h 729069"/>
                <a:gd name="connsiteX2" fmla="*/ 689984 w 5499728"/>
                <a:gd name="connsiteY2" fmla="*/ 678128 h 729069"/>
                <a:gd name="connsiteX3" fmla="*/ 113912 w 5499728"/>
                <a:gd name="connsiteY3" fmla="*/ 239216 h 729069"/>
                <a:gd name="connsiteX4" fmla="*/ 22472 w 5499728"/>
                <a:gd name="connsiteY4" fmla="*/ 1472 h 729069"/>
                <a:gd name="connsiteX0" fmla="*/ 5477256 w 5477256"/>
                <a:gd name="connsiteY0" fmla="*/ 301752 h 743680"/>
                <a:gd name="connsiteX1" fmla="*/ 4910328 w 5477256"/>
                <a:gd name="connsiteY1" fmla="*/ 676656 h 743680"/>
                <a:gd name="connsiteX2" fmla="*/ 667512 w 5477256"/>
                <a:gd name="connsiteY2" fmla="*/ 676656 h 743680"/>
                <a:gd name="connsiteX3" fmla="*/ 0 w 5477256"/>
                <a:gd name="connsiteY3" fmla="*/ 0 h 743680"/>
                <a:gd name="connsiteX0" fmla="*/ 5477256 w 5477256"/>
                <a:gd name="connsiteY0" fmla="*/ 9144 h 431484"/>
                <a:gd name="connsiteX1" fmla="*/ 4910328 w 5477256"/>
                <a:gd name="connsiteY1" fmla="*/ 384048 h 431484"/>
                <a:gd name="connsiteX2" fmla="*/ 667512 w 5477256"/>
                <a:gd name="connsiteY2" fmla="*/ 384048 h 431484"/>
                <a:gd name="connsiteX3" fmla="*/ 0 w 5477256"/>
                <a:gd name="connsiteY3" fmla="*/ 0 h 431484"/>
                <a:gd name="connsiteX0" fmla="*/ 5507242 w 5507242"/>
                <a:gd name="connsiteY0" fmla="*/ 9144 h 431484"/>
                <a:gd name="connsiteX1" fmla="*/ 4940314 w 5507242"/>
                <a:gd name="connsiteY1" fmla="*/ 384048 h 431484"/>
                <a:gd name="connsiteX2" fmla="*/ 697498 w 5507242"/>
                <a:gd name="connsiteY2" fmla="*/ 384048 h 431484"/>
                <a:gd name="connsiteX3" fmla="*/ 29986 w 5507242"/>
                <a:gd name="connsiteY3" fmla="*/ 0 h 431484"/>
                <a:gd name="connsiteX0" fmla="*/ 5483452 w 5483452"/>
                <a:gd name="connsiteY0" fmla="*/ 9144 h 431484"/>
                <a:gd name="connsiteX1" fmla="*/ 4916524 w 5483452"/>
                <a:gd name="connsiteY1" fmla="*/ 384048 h 431484"/>
                <a:gd name="connsiteX2" fmla="*/ 673708 w 5483452"/>
                <a:gd name="connsiteY2" fmla="*/ 384048 h 431484"/>
                <a:gd name="connsiteX3" fmla="*/ 6196 w 5483452"/>
                <a:gd name="connsiteY3" fmla="*/ 0 h 431484"/>
                <a:gd name="connsiteX0" fmla="*/ 5483452 w 5483452"/>
                <a:gd name="connsiteY0" fmla="*/ 9144 h 431484"/>
                <a:gd name="connsiteX1" fmla="*/ 4916524 w 5483452"/>
                <a:gd name="connsiteY1" fmla="*/ 384048 h 431484"/>
                <a:gd name="connsiteX2" fmla="*/ 673708 w 5483452"/>
                <a:gd name="connsiteY2" fmla="*/ 384048 h 431484"/>
                <a:gd name="connsiteX3" fmla="*/ 6196 w 5483452"/>
                <a:gd name="connsiteY3" fmla="*/ 0 h 431484"/>
                <a:gd name="connsiteX0" fmla="*/ 5483452 w 5483452"/>
                <a:gd name="connsiteY0" fmla="*/ 9144 h 431484"/>
                <a:gd name="connsiteX1" fmla="*/ 4916524 w 5483452"/>
                <a:gd name="connsiteY1" fmla="*/ 384048 h 431484"/>
                <a:gd name="connsiteX2" fmla="*/ 673708 w 5483452"/>
                <a:gd name="connsiteY2" fmla="*/ 384048 h 431484"/>
                <a:gd name="connsiteX3" fmla="*/ 6196 w 5483452"/>
                <a:gd name="connsiteY3" fmla="*/ 0 h 431484"/>
                <a:gd name="connsiteX0" fmla="*/ 5477256 w 5477256"/>
                <a:gd name="connsiteY0" fmla="*/ 9144 h 448585"/>
                <a:gd name="connsiteX1" fmla="*/ 4288536 w 5477256"/>
                <a:gd name="connsiteY1" fmla="*/ 411480 h 448585"/>
                <a:gd name="connsiteX2" fmla="*/ 667512 w 5477256"/>
                <a:gd name="connsiteY2" fmla="*/ 384048 h 448585"/>
                <a:gd name="connsiteX3" fmla="*/ 0 w 5477256"/>
                <a:gd name="connsiteY3" fmla="*/ 0 h 448585"/>
                <a:gd name="connsiteX0" fmla="*/ 5477256 w 5477256"/>
                <a:gd name="connsiteY0" fmla="*/ 9144 h 457362"/>
                <a:gd name="connsiteX1" fmla="*/ 4288536 w 5477256"/>
                <a:gd name="connsiteY1" fmla="*/ 411480 h 457362"/>
                <a:gd name="connsiteX2" fmla="*/ 1051560 w 5477256"/>
                <a:gd name="connsiteY2" fmla="*/ 402336 h 457362"/>
                <a:gd name="connsiteX3" fmla="*/ 0 w 5477256"/>
                <a:gd name="connsiteY3" fmla="*/ 0 h 45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7256" h="457362">
                  <a:moveTo>
                    <a:pt x="5477256" y="9144"/>
                  </a:moveTo>
                  <a:cubicBezTo>
                    <a:pt x="5368290" y="279273"/>
                    <a:pt x="5026152" y="345948"/>
                    <a:pt x="4288536" y="411480"/>
                  </a:cubicBezTo>
                  <a:cubicBezTo>
                    <a:pt x="3550920" y="477012"/>
                    <a:pt x="1766316" y="470916"/>
                    <a:pt x="1051560" y="402336"/>
                  </a:cubicBezTo>
                  <a:cubicBezTo>
                    <a:pt x="336804" y="333756"/>
                    <a:pt x="11049" y="241554"/>
                    <a:pt x="0" y="0"/>
                  </a:cubicBezTo>
                </a:path>
              </a:pathLst>
            </a:custGeom>
            <a:noFill/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422DF1-1482-4DCB-8929-10837007D73D}"/>
                </a:ext>
              </a:extLst>
            </p:cNvPr>
            <p:cNvSpPr txBox="1"/>
            <p:nvPr/>
          </p:nvSpPr>
          <p:spPr>
            <a:xfrm>
              <a:off x="6263640" y="4056651"/>
              <a:ext cx="438912" cy="823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glow rad="1397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X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805CCF1-A828-4FD9-8F97-DC109B74E3F6}"/>
              </a:ext>
            </a:extLst>
          </p:cNvPr>
          <p:cNvSpPr txBox="1"/>
          <p:nvPr/>
        </p:nvSpPr>
        <p:spPr>
          <a:xfrm>
            <a:off x="2702052" y="3952497"/>
            <a:ext cx="523036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[+Q] feature of C excludes overt material in Spec TP?</a:t>
            </a:r>
          </a:p>
        </p:txBody>
      </p:sp>
    </p:spTree>
    <p:extLst>
      <p:ext uri="{BB962C8B-B14F-4D97-AF65-F5344CB8AC3E}">
        <p14:creationId xmlns:p14="http://schemas.microsoft.com/office/powerpoint/2010/main" val="209421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29 7.40741E-7 C -0.23034 0.06227 -0.22617 0.07708 -0.20547 0.10648 C -0.1681 0.12292 -0.0638 0.11875 -0.02695 0.10116 C -0.00612 0.07176 0.00299 0.05046 -0.00026 7.40741E-7 " pathEditMode="relative" rAng="0" ptsTypes="AAAA">
                                      <p:cBhvr>
                                        <p:cTn id="10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28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38 4.07407E-6 C -0.1306 0.03726 -0.13568 0.08055 -0.11745 0.09722 C -0.09935 0.11388 -0.03243 0.1162 -0.02513 0.09953 C -0.00651 0.0868 -0.00118 0.04051 0.00039 0.02546 C 0.00195 0.01041 -0.00092 0.00324 4.16667E-6 4.07407E-6 " pathEditMode="relative" rAng="0" ptsTypes="AAAAA">
                                      <p:cBhvr>
                                        <p:cTn id="18" dur="1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8" y="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471 -3.33333E-6 C -0.71159 0.11922 -0.69752 0.17361 -0.62435 0.17778 C -0.55143 0.18195 -0.425 0.17778 -0.33255 0.1757 C -0.2401 0.17338 -0.10937 0.17338 -0.06953 0.16436 C -0.00573 0.15116 0.00352 0.07523 -0.00013 -3.33333E-6 " pathEditMode="relative" rAng="0" ptsTypes="AAAAA">
                                      <p:cBhvr>
                                        <p:cTn id="26" dur="13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55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5" grpId="0"/>
      <p:bldP spid="26" grpId="0"/>
      <p:bldP spid="27" grpId="0"/>
      <p:bldP spid="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C46B08A-FEF5-41AC-A2F9-9663CBFD449B}"/>
              </a:ext>
            </a:extLst>
          </p:cNvPr>
          <p:cNvSpPr txBox="1"/>
          <p:nvPr/>
        </p:nvSpPr>
        <p:spPr>
          <a:xfrm>
            <a:off x="347472" y="277892"/>
            <a:ext cx="2249424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Focus Fronting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75D289-28D0-4A62-8A7B-677B4889026A}"/>
              </a:ext>
            </a:extLst>
          </p:cNvPr>
          <p:cNvSpPr txBox="1"/>
          <p:nvPr/>
        </p:nvSpPr>
        <p:spPr>
          <a:xfrm>
            <a:off x="5908548" y="2875485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 err="1">
                <a:solidFill>
                  <a:schemeClr val="accent1"/>
                </a:solidFill>
              </a:rPr>
              <a:t>AspP</a:t>
            </a:r>
            <a:r>
              <a:rPr lang="en-GB" dirty="0">
                <a:solidFill>
                  <a:schemeClr val="accent1"/>
                </a:solidFill>
              </a:rPr>
              <a:t>                       Asp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8218AC-1419-417E-A9C9-62A6E0B1FB44}"/>
              </a:ext>
            </a:extLst>
          </p:cNvPr>
          <p:cNvSpPr txBox="1"/>
          <p:nvPr/>
        </p:nvSpPr>
        <p:spPr>
          <a:xfrm>
            <a:off x="7923276" y="2825710"/>
            <a:ext cx="36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>
                <a:solidFill>
                  <a:schemeClr val="accent1"/>
                </a:solidFill>
              </a:rPr>
              <a:t>VP</a:t>
            </a:r>
            <a:r>
              <a:rPr lang="en-GB" dirty="0">
                <a:solidFill>
                  <a:schemeClr val="accent1"/>
                </a:solidFill>
              </a:rPr>
              <a:t>          DP          V            DP          ]]]]]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1E49BF-1EA3-4640-844F-61D683851147}"/>
              </a:ext>
            </a:extLst>
          </p:cNvPr>
          <p:cNvSpPr txBox="1"/>
          <p:nvPr/>
        </p:nvSpPr>
        <p:spPr>
          <a:xfrm>
            <a:off x="8296656" y="2577268"/>
            <a:ext cx="89839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DP</a:t>
            </a:r>
            <a:br>
              <a:rPr lang="en-GB" dirty="0"/>
            </a:br>
            <a:r>
              <a:rPr lang="en-GB" i="1" dirty="0" err="1"/>
              <a:t>Zuanne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EC97FA-6FCF-4232-966D-60201947D31F}"/>
              </a:ext>
            </a:extLst>
          </p:cNvPr>
          <p:cNvSpPr txBox="1"/>
          <p:nvPr/>
        </p:nvSpPr>
        <p:spPr>
          <a:xfrm>
            <a:off x="10275804" y="2623435"/>
            <a:ext cx="821436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DP</a:t>
            </a:r>
          </a:p>
          <a:p>
            <a:pPr algn="ctr"/>
            <a:r>
              <a:rPr lang="en-GB" i="1" dirty="0" err="1"/>
              <a:t>su</a:t>
            </a:r>
            <a:r>
              <a:rPr lang="en-GB" i="1" dirty="0"/>
              <a:t> pane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966AAC-C2D5-442B-900A-11407FA928E9}"/>
              </a:ext>
            </a:extLst>
          </p:cNvPr>
          <p:cNvSpPr txBox="1"/>
          <p:nvPr/>
        </p:nvSpPr>
        <p:spPr>
          <a:xfrm>
            <a:off x="9195054" y="2624793"/>
            <a:ext cx="1100328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36000" bIns="0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V</a:t>
            </a:r>
            <a:br>
              <a:rPr lang="en-GB" dirty="0"/>
            </a:br>
            <a:r>
              <a:rPr lang="en-GB" i="1" dirty="0" err="1"/>
              <a:t>mandigadu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766B2F-9E61-4266-8D3E-F5783DE9FAC9}"/>
              </a:ext>
            </a:extLst>
          </p:cNvPr>
          <p:cNvSpPr txBox="1"/>
          <p:nvPr/>
        </p:nvSpPr>
        <p:spPr>
          <a:xfrm>
            <a:off x="4608576" y="2875485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>
                <a:solidFill>
                  <a:schemeClr val="accent1"/>
                </a:solidFill>
              </a:rPr>
              <a:t>VP</a:t>
            </a:r>
            <a:r>
              <a:rPr lang="en-GB" dirty="0">
                <a:solidFill>
                  <a:schemeClr val="accent1"/>
                </a:solidFill>
              </a:rPr>
              <a:t>       </a:t>
            </a:r>
            <a:r>
              <a:rPr lang="en-GB" dirty="0" err="1">
                <a:solidFill>
                  <a:schemeClr val="accent1"/>
                </a:solidFill>
              </a:rPr>
              <a:t>V</a:t>
            </a:r>
            <a:r>
              <a:rPr lang="en-GB" baseline="-25000" dirty="0" err="1">
                <a:solidFill>
                  <a:schemeClr val="accent1"/>
                </a:solidFill>
              </a:rPr>
              <a:t>Aux</a:t>
            </a:r>
            <a:r>
              <a:rPr lang="en-GB" dirty="0">
                <a:solidFill>
                  <a:schemeClr val="accent1"/>
                </a:solidFill>
              </a:rPr>
              <a:t>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813CFF-169A-4F6A-B9CC-AFD36DD578DA}"/>
              </a:ext>
            </a:extLst>
          </p:cNvPr>
          <p:cNvSpPr txBox="1"/>
          <p:nvPr/>
        </p:nvSpPr>
        <p:spPr>
          <a:xfrm>
            <a:off x="5042916" y="2598486"/>
            <a:ext cx="8229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V</a:t>
            </a:r>
            <a:r>
              <a:rPr lang="en-GB" baseline="-25000" dirty="0" err="1"/>
              <a:t>Aux</a:t>
            </a:r>
            <a:br>
              <a:rPr lang="en-GB" dirty="0"/>
            </a:br>
            <a:r>
              <a:rPr lang="en-GB" i="1" dirty="0"/>
              <a:t>at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56079E-1634-4196-A96E-2CC8510C87C4}"/>
              </a:ext>
            </a:extLst>
          </p:cNvPr>
          <p:cNvSpPr txBox="1"/>
          <p:nvPr/>
        </p:nvSpPr>
        <p:spPr>
          <a:xfrm>
            <a:off x="2702052" y="2875485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>
                <a:solidFill>
                  <a:schemeClr val="accent1"/>
                </a:solidFill>
              </a:rPr>
              <a:t>TP</a:t>
            </a:r>
            <a:r>
              <a:rPr lang="en-GB" dirty="0">
                <a:solidFill>
                  <a:schemeClr val="accent1"/>
                </a:solidFill>
              </a:rPr>
              <a:t>                          T 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8BC601-23D8-438F-B76B-C4209200A1E4}"/>
              </a:ext>
            </a:extLst>
          </p:cNvPr>
          <p:cNvSpPr txBox="1"/>
          <p:nvPr/>
        </p:nvSpPr>
        <p:spPr>
          <a:xfrm>
            <a:off x="852678" y="2875485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[</a:t>
            </a:r>
            <a:r>
              <a:rPr lang="en-GB" baseline="-25000" dirty="0">
                <a:solidFill>
                  <a:schemeClr val="accent1"/>
                </a:solidFill>
              </a:rPr>
              <a:t>CP</a:t>
            </a:r>
            <a:r>
              <a:rPr lang="en-GB" dirty="0">
                <a:solidFill>
                  <a:schemeClr val="accent1"/>
                </a:solidFill>
              </a:rPr>
              <a:t>                          C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6BE6F3-DC31-4B85-900E-299AC34372A5}"/>
              </a:ext>
            </a:extLst>
          </p:cNvPr>
          <p:cNvSpPr txBox="1"/>
          <p:nvPr/>
        </p:nvSpPr>
        <p:spPr>
          <a:xfrm>
            <a:off x="2202356" y="3112771"/>
            <a:ext cx="834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[+FOC]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2CC4BF-D629-4DF6-89C1-C13C425D61E2}"/>
              </a:ext>
            </a:extLst>
          </p:cNvPr>
          <p:cNvSpPr txBox="1"/>
          <p:nvPr/>
        </p:nvSpPr>
        <p:spPr>
          <a:xfrm>
            <a:off x="8961120" y="277892"/>
            <a:ext cx="277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Non-finite V raises to Asp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BF2EF0-7C83-486A-BE61-339FF7A330CF}"/>
              </a:ext>
            </a:extLst>
          </p:cNvPr>
          <p:cNvSpPr txBox="1"/>
          <p:nvPr/>
        </p:nvSpPr>
        <p:spPr>
          <a:xfrm>
            <a:off x="8961120" y="647224"/>
            <a:ext cx="260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Finite </a:t>
            </a:r>
            <a:r>
              <a:rPr lang="en-GB" dirty="0" err="1"/>
              <a:t>V</a:t>
            </a:r>
            <a:r>
              <a:rPr lang="en-GB" baseline="-25000" dirty="0" err="1"/>
              <a:t>Aux</a:t>
            </a:r>
            <a:r>
              <a:rPr lang="en-GB" dirty="0"/>
              <a:t> raises to 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0F5887-9A16-415D-BC92-95E57CC2517F}"/>
              </a:ext>
            </a:extLst>
          </p:cNvPr>
          <p:cNvSpPr txBox="1"/>
          <p:nvPr/>
        </p:nvSpPr>
        <p:spPr>
          <a:xfrm>
            <a:off x="8961120" y="1026324"/>
            <a:ext cx="2606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Fronting</a:t>
            </a:r>
            <a:br>
              <a:rPr lang="en-GB" dirty="0"/>
            </a:br>
            <a:r>
              <a:rPr lang="en-GB" dirty="0"/>
              <a:t>Triggered by +FOC feature </a:t>
            </a:r>
          </a:p>
          <a:p>
            <a:r>
              <a:rPr lang="en-GB" dirty="0"/>
              <a:t>of C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65F277C-78D2-4822-8B04-8B6A15E3A2E5}"/>
              </a:ext>
            </a:extLst>
          </p:cNvPr>
          <p:cNvGrpSpPr/>
          <p:nvPr/>
        </p:nvGrpSpPr>
        <p:grpSpPr>
          <a:xfrm>
            <a:off x="3511296" y="3236978"/>
            <a:ext cx="5304458" cy="865591"/>
            <a:chOff x="3493008" y="4014218"/>
            <a:chExt cx="5477256" cy="865591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D9F454E-CB08-4112-980A-C58CCDAA9D23}"/>
                </a:ext>
              </a:extLst>
            </p:cNvPr>
            <p:cNvSpPr/>
            <p:nvPr/>
          </p:nvSpPr>
          <p:spPr>
            <a:xfrm>
              <a:off x="3493008" y="4014218"/>
              <a:ext cx="5477256" cy="457362"/>
            </a:xfrm>
            <a:custGeom>
              <a:avLst/>
              <a:gdLst>
                <a:gd name="connsiteX0" fmla="*/ 5441248 w 5510192"/>
                <a:gd name="connsiteY0" fmla="*/ 124528 h 547153"/>
                <a:gd name="connsiteX1" fmla="*/ 5459536 w 5510192"/>
                <a:gd name="connsiteY1" fmla="*/ 179392 h 547153"/>
                <a:gd name="connsiteX2" fmla="*/ 4874320 w 5510192"/>
                <a:gd name="connsiteY2" fmla="*/ 499432 h 547153"/>
                <a:gd name="connsiteX3" fmla="*/ 631504 w 5510192"/>
                <a:gd name="connsiteY3" fmla="*/ 499432 h 547153"/>
                <a:gd name="connsiteX4" fmla="*/ 55432 w 5510192"/>
                <a:gd name="connsiteY4" fmla="*/ 60520 h 547153"/>
                <a:gd name="connsiteX5" fmla="*/ 55432 w 5510192"/>
                <a:gd name="connsiteY5" fmla="*/ 14800 h 547153"/>
                <a:gd name="connsiteX0" fmla="*/ 5441248 w 5510192"/>
                <a:gd name="connsiteY0" fmla="*/ 124528 h 539823"/>
                <a:gd name="connsiteX1" fmla="*/ 5459536 w 5510192"/>
                <a:gd name="connsiteY1" fmla="*/ 316552 h 539823"/>
                <a:gd name="connsiteX2" fmla="*/ 4874320 w 5510192"/>
                <a:gd name="connsiteY2" fmla="*/ 499432 h 539823"/>
                <a:gd name="connsiteX3" fmla="*/ 631504 w 5510192"/>
                <a:gd name="connsiteY3" fmla="*/ 499432 h 539823"/>
                <a:gd name="connsiteX4" fmla="*/ 55432 w 5510192"/>
                <a:gd name="connsiteY4" fmla="*/ 60520 h 539823"/>
                <a:gd name="connsiteX5" fmla="*/ 55432 w 5510192"/>
                <a:gd name="connsiteY5" fmla="*/ 14800 h 539823"/>
                <a:gd name="connsiteX0" fmla="*/ 5441248 w 5441248"/>
                <a:gd name="connsiteY0" fmla="*/ 124528 h 550373"/>
                <a:gd name="connsiteX1" fmla="*/ 4874320 w 5441248"/>
                <a:gd name="connsiteY1" fmla="*/ 499432 h 550373"/>
                <a:gd name="connsiteX2" fmla="*/ 631504 w 5441248"/>
                <a:gd name="connsiteY2" fmla="*/ 499432 h 550373"/>
                <a:gd name="connsiteX3" fmla="*/ 55432 w 5441248"/>
                <a:gd name="connsiteY3" fmla="*/ 60520 h 550373"/>
                <a:gd name="connsiteX4" fmla="*/ 55432 w 5441248"/>
                <a:gd name="connsiteY4" fmla="*/ 14800 h 550373"/>
                <a:gd name="connsiteX0" fmla="*/ 5499728 w 5499728"/>
                <a:gd name="connsiteY0" fmla="*/ 303224 h 729069"/>
                <a:gd name="connsiteX1" fmla="*/ 4932800 w 5499728"/>
                <a:gd name="connsiteY1" fmla="*/ 678128 h 729069"/>
                <a:gd name="connsiteX2" fmla="*/ 689984 w 5499728"/>
                <a:gd name="connsiteY2" fmla="*/ 678128 h 729069"/>
                <a:gd name="connsiteX3" fmla="*/ 113912 w 5499728"/>
                <a:gd name="connsiteY3" fmla="*/ 239216 h 729069"/>
                <a:gd name="connsiteX4" fmla="*/ 22472 w 5499728"/>
                <a:gd name="connsiteY4" fmla="*/ 1472 h 729069"/>
                <a:gd name="connsiteX0" fmla="*/ 5477256 w 5477256"/>
                <a:gd name="connsiteY0" fmla="*/ 301752 h 743680"/>
                <a:gd name="connsiteX1" fmla="*/ 4910328 w 5477256"/>
                <a:gd name="connsiteY1" fmla="*/ 676656 h 743680"/>
                <a:gd name="connsiteX2" fmla="*/ 667512 w 5477256"/>
                <a:gd name="connsiteY2" fmla="*/ 676656 h 743680"/>
                <a:gd name="connsiteX3" fmla="*/ 0 w 5477256"/>
                <a:gd name="connsiteY3" fmla="*/ 0 h 743680"/>
                <a:gd name="connsiteX0" fmla="*/ 5477256 w 5477256"/>
                <a:gd name="connsiteY0" fmla="*/ 9144 h 431484"/>
                <a:gd name="connsiteX1" fmla="*/ 4910328 w 5477256"/>
                <a:gd name="connsiteY1" fmla="*/ 384048 h 431484"/>
                <a:gd name="connsiteX2" fmla="*/ 667512 w 5477256"/>
                <a:gd name="connsiteY2" fmla="*/ 384048 h 431484"/>
                <a:gd name="connsiteX3" fmla="*/ 0 w 5477256"/>
                <a:gd name="connsiteY3" fmla="*/ 0 h 431484"/>
                <a:gd name="connsiteX0" fmla="*/ 5507242 w 5507242"/>
                <a:gd name="connsiteY0" fmla="*/ 9144 h 431484"/>
                <a:gd name="connsiteX1" fmla="*/ 4940314 w 5507242"/>
                <a:gd name="connsiteY1" fmla="*/ 384048 h 431484"/>
                <a:gd name="connsiteX2" fmla="*/ 697498 w 5507242"/>
                <a:gd name="connsiteY2" fmla="*/ 384048 h 431484"/>
                <a:gd name="connsiteX3" fmla="*/ 29986 w 5507242"/>
                <a:gd name="connsiteY3" fmla="*/ 0 h 431484"/>
                <a:gd name="connsiteX0" fmla="*/ 5483452 w 5483452"/>
                <a:gd name="connsiteY0" fmla="*/ 9144 h 431484"/>
                <a:gd name="connsiteX1" fmla="*/ 4916524 w 5483452"/>
                <a:gd name="connsiteY1" fmla="*/ 384048 h 431484"/>
                <a:gd name="connsiteX2" fmla="*/ 673708 w 5483452"/>
                <a:gd name="connsiteY2" fmla="*/ 384048 h 431484"/>
                <a:gd name="connsiteX3" fmla="*/ 6196 w 5483452"/>
                <a:gd name="connsiteY3" fmla="*/ 0 h 431484"/>
                <a:gd name="connsiteX0" fmla="*/ 5483452 w 5483452"/>
                <a:gd name="connsiteY0" fmla="*/ 9144 h 431484"/>
                <a:gd name="connsiteX1" fmla="*/ 4916524 w 5483452"/>
                <a:gd name="connsiteY1" fmla="*/ 384048 h 431484"/>
                <a:gd name="connsiteX2" fmla="*/ 673708 w 5483452"/>
                <a:gd name="connsiteY2" fmla="*/ 384048 h 431484"/>
                <a:gd name="connsiteX3" fmla="*/ 6196 w 5483452"/>
                <a:gd name="connsiteY3" fmla="*/ 0 h 431484"/>
                <a:gd name="connsiteX0" fmla="*/ 5483452 w 5483452"/>
                <a:gd name="connsiteY0" fmla="*/ 9144 h 431484"/>
                <a:gd name="connsiteX1" fmla="*/ 4916524 w 5483452"/>
                <a:gd name="connsiteY1" fmla="*/ 384048 h 431484"/>
                <a:gd name="connsiteX2" fmla="*/ 673708 w 5483452"/>
                <a:gd name="connsiteY2" fmla="*/ 384048 h 431484"/>
                <a:gd name="connsiteX3" fmla="*/ 6196 w 5483452"/>
                <a:gd name="connsiteY3" fmla="*/ 0 h 431484"/>
                <a:gd name="connsiteX0" fmla="*/ 5477256 w 5477256"/>
                <a:gd name="connsiteY0" fmla="*/ 9144 h 448585"/>
                <a:gd name="connsiteX1" fmla="*/ 4288536 w 5477256"/>
                <a:gd name="connsiteY1" fmla="*/ 411480 h 448585"/>
                <a:gd name="connsiteX2" fmla="*/ 667512 w 5477256"/>
                <a:gd name="connsiteY2" fmla="*/ 384048 h 448585"/>
                <a:gd name="connsiteX3" fmla="*/ 0 w 5477256"/>
                <a:gd name="connsiteY3" fmla="*/ 0 h 448585"/>
                <a:gd name="connsiteX0" fmla="*/ 5477256 w 5477256"/>
                <a:gd name="connsiteY0" fmla="*/ 9144 h 457362"/>
                <a:gd name="connsiteX1" fmla="*/ 4288536 w 5477256"/>
                <a:gd name="connsiteY1" fmla="*/ 411480 h 457362"/>
                <a:gd name="connsiteX2" fmla="*/ 1051560 w 5477256"/>
                <a:gd name="connsiteY2" fmla="*/ 402336 h 457362"/>
                <a:gd name="connsiteX3" fmla="*/ 0 w 5477256"/>
                <a:gd name="connsiteY3" fmla="*/ 0 h 45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7256" h="457362">
                  <a:moveTo>
                    <a:pt x="5477256" y="9144"/>
                  </a:moveTo>
                  <a:cubicBezTo>
                    <a:pt x="5368290" y="279273"/>
                    <a:pt x="5026152" y="345948"/>
                    <a:pt x="4288536" y="411480"/>
                  </a:cubicBezTo>
                  <a:cubicBezTo>
                    <a:pt x="3550920" y="477012"/>
                    <a:pt x="1766316" y="470916"/>
                    <a:pt x="1051560" y="402336"/>
                  </a:cubicBezTo>
                  <a:cubicBezTo>
                    <a:pt x="336804" y="333756"/>
                    <a:pt x="11049" y="241554"/>
                    <a:pt x="0" y="0"/>
                  </a:cubicBezTo>
                </a:path>
              </a:pathLst>
            </a:custGeom>
            <a:noFill/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422DF1-1482-4DCB-8929-10837007D73D}"/>
                </a:ext>
              </a:extLst>
            </p:cNvPr>
            <p:cNvSpPr txBox="1"/>
            <p:nvPr/>
          </p:nvSpPr>
          <p:spPr>
            <a:xfrm>
              <a:off x="6263640" y="4056651"/>
              <a:ext cx="438912" cy="823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glow rad="1397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X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805CCF1-A828-4FD9-8F97-DC109B74E3F6}"/>
              </a:ext>
            </a:extLst>
          </p:cNvPr>
          <p:cNvSpPr txBox="1"/>
          <p:nvPr/>
        </p:nvSpPr>
        <p:spPr>
          <a:xfrm>
            <a:off x="2596896" y="3952497"/>
            <a:ext cx="533552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[+FOC] feature of C excludes overt material in Spec TP?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46A35-59E3-429C-BF43-491CB56C0676}"/>
              </a:ext>
            </a:extLst>
          </p:cNvPr>
          <p:cNvSpPr txBox="1"/>
          <p:nvPr/>
        </p:nvSpPr>
        <p:spPr>
          <a:xfrm>
            <a:off x="2596896" y="277892"/>
            <a:ext cx="5550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Similar analysis, except that C has a focus feature [+FOC] which requires its Specifier to be filled</a:t>
            </a:r>
          </a:p>
        </p:txBody>
      </p:sp>
    </p:spTree>
    <p:extLst>
      <p:ext uri="{BB962C8B-B14F-4D97-AF65-F5344CB8AC3E}">
        <p14:creationId xmlns:p14="http://schemas.microsoft.com/office/powerpoint/2010/main" val="309904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266 3.33333E-6 C -0.22083 0.06227 -0.2168 0.07708 -0.19701 0.10648 C -0.1612 0.12291 -0.0612 0.11875 -0.02591 0.10115 C -0.00586 0.07176 0.00286 0.05046 -0.00026 3.33333E-6 " pathEditMode="relative" rAng="0" ptsTypes="AAAA">
                                      <p:cBhvr>
                                        <p:cTn id="10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38 4.07407E-6 C -0.1306 0.03726 -0.13568 0.08055 -0.11745 0.09722 C -0.09935 0.11388 -0.03243 0.1162 -0.02513 0.09953 C -0.00651 0.0868 -0.00118 0.04051 0.00039 0.02546 C 0.00195 0.01041 -0.00092 0.00324 4.16667E-6 4.07407E-6 " pathEditMode="relative" rAng="0" ptsTypes="AAAAA">
                                      <p:cBhvr>
                                        <p:cTn id="18" dur="1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8" y="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471 3.33333E-6 C -0.71159 0.11921 -0.69752 0.17361 -0.62435 0.17777 C -0.55143 0.18194 -0.425 0.17777 -0.33255 0.17569 C -0.2401 0.17338 -0.10937 0.17338 -0.06953 0.16435 C -0.00573 0.15115 0.00352 0.07523 -0.00013 3.33333E-6 " pathEditMode="relative" rAng="0" ptsTypes="AAAAA">
                                      <p:cBhvr>
                                        <p:cTn id="26" dur="13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55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5" grpId="0"/>
      <p:bldP spid="26" grpId="0"/>
      <p:bldP spid="27" grpId="0"/>
      <p:bldP spid="3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C46B08A-FEF5-41AC-A2F9-9663CBFD449B}"/>
              </a:ext>
            </a:extLst>
          </p:cNvPr>
          <p:cNvSpPr txBox="1"/>
          <p:nvPr/>
        </p:nvSpPr>
        <p:spPr>
          <a:xfrm>
            <a:off x="347472" y="277892"/>
            <a:ext cx="2249424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Focus Fronting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52357E-6B2F-4FFB-87C8-F359C1E10701}"/>
              </a:ext>
            </a:extLst>
          </p:cNvPr>
          <p:cNvSpPr txBox="1"/>
          <p:nvPr/>
        </p:nvSpPr>
        <p:spPr>
          <a:xfrm>
            <a:off x="347472" y="647224"/>
            <a:ext cx="1139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Fronting can apply to a wide range of phrasal categories, including VPs governed by an auxiliary and predicate APs, PPs and nominals: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D13C9C-78BF-4DDA-8DA2-42E12758AB27}"/>
              </a:ext>
            </a:extLst>
          </p:cNvPr>
          <p:cNvSpPr txBox="1"/>
          <p:nvPr/>
        </p:nvSpPr>
        <p:spPr>
          <a:xfrm>
            <a:off x="621792" y="1293555"/>
            <a:ext cx="10661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Ghiradu</a:t>
            </a:r>
            <a:r>
              <a:rPr lang="en-GB" i="1" dirty="0"/>
              <a:t> </a:t>
            </a:r>
            <a:r>
              <a:rPr lang="en-GB" i="1" dirty="0" err="1"/>
              <a:t>est</a:t>
            </a:r>
            <a:r>
              <a:rPr lang="en-GB" i="1" dirty="0"/>
              <a:t> (</a:t>
            </a:r>
            <a:r>
              <a:rPr lang="en-GB" i="1" dirty="0" err="1"/>
              <a:t>Zuanne</a:t>
            </a:r>
            <a:r>
              <a:rPr lang="en-GB" i="1" dirty="0"/>
              <a:t>)  </a:t>
            </a:r>
            <a:r>
              <a:rPr lang="en-GB" dirty="0"/>
              <a:t>‘John has returned’</a:t>
            </a:r>
            <a:br>
              <a:rPr lang="en-GB" dirty="0"/>
            </a:br>
            <a:r>
              <a:rPr lang="en-GB" i="1" dirty="0" err="1"/>
              <a:t>Telefonadu</a:t>
            </a:r>
            <a:r>
              <a:rPr lang="en-GB" i="1" dirty="0"/>
              <a:t> a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dutore</a:t>
            </a:r>
            <a:r>
              <a:rPr lang="en-GB" i="1" dirty="0"/>
              <a:t> an  </a:t>
            </a:r>
            <a:r>
              <a:rPr lang="en-GB" dirty="0"/>
              <a:t>‘They have phoned the doctor’</a:t>
            </a:r>
            <a:endParaRPr lang="en-GB" i="1" dirty="0"/>
          </a:p>
          <a:p>
            <a:r>
              <a:rPr lang="en-GB" i="1" dirty="0" err="1"/>
              <a:t>Cuntenta</a:t>
            </a:r>
            <a:r>
              <a:rPr lang="en-GB" i="1" dirty="0"/>
              <a:t> </a:t>
            </a:r>
            <a:r>
              <a:rPr lang="en-GB" i="1" dirty="0" err="1"/>
              <a:t>est</a:t>
            </a:r>
            <a:r>
              <a:rPr lang="en-GB" i="1" dirty="0"/>
              <a:t> (Maria)  </a:t>
            </a:r>
            <a:r>
              <a:rPr lang="en-GB" dirty="0"/>
              <a:t>‘Mary is happy’</a:t>
            </a:r>
            <a:br>
              <a:rPr lang="en-GB" i="1" dirty="0"/>
            </a:br>
            <a:r>
              <a:rPr lang="en-GB" i="1" dirty="0"/>
              <a:t>In domo sun (</a:t>
            </a:r>
            <a:r>
              <a:rPr lang="en-GB" i="1" dirty="0" err="1"/>
              <a:t>sos</a:t>
            </a:r>
            <a:r>
              <a:rPr lang="en-GB" i="1" dirty="0"/>
              <a:t> </a:t>
            </a:r>
            <a:r>
              <a:rPr lang="en-GB" i="1" dirty="0" err="1"/>
              <a:t>pitzinnos</a:t>
            </a:r>
            <a:r>
              <a:rPr lang="en-GB" i="1" dirty="0"/>
              <a:t>)</a:t>
            </a:r>
            <a:r>
              <a:rPr lang="en-GB" dirty="0"/>
              <a:t>  ‘The boys are at home’</a:t>
            </a:r>
            <a:endParaRPr lang="en-GB" i="1" dirty="0"/>
          </a:p>
          <a:p>
            <a:r>
              <a:rPr lang="en-GB" i="1" dirty="0" err="1"/>
              <a:t>Professore</a:t>
            </a:r>
            <a:r>
              <a:rPr lang="en-GB" i="1" dirty="0"/>
              <a:t> </a:t>
            </a:r>
            <a:r>
              <a:rPr lang="en-GB" i="1" dirty="0" err="1"/>
              <a:t>est</a:t>
            </a:r>
            <a:r>
              <a:rPr lang="en-GB" i="1" dirty="0"/>
              <a:t> (</a:t>
            </a:r>
            <a:r>
              <a:rPr lang="en-GB" i="1" dirty="0" err="1"/>
              <a:t>Zuanne</a:t>
            </a:r>
            <a:r>
              <a:rPr lang="en-GB" i="1" dirty="0"/>
              <a:t>)  ‘</a:t>
            </a:r>
            <a:r>
              <a:rPr lang="en-GB" dirty="0"/>
              <a:t>John is a teacher’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957E1-2327-460D-9612-9D710873A7C9}"/>
              </a:ext>
            </a:extLst>
          </p:cNvPr>
          <p:cNvSpPr txBox="1"/>
          <p:nvPr/>
        </p:nvSpPr>
        <p:spPr>
          <a:xfrm>
            <a:off x="411480" y="2868788"/>
            <a:ext cx="11329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Fronting of predicates is particularly common in yes/no questions and answers, with no obvious focussing effect on the Fronted item: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D6DA9A-1917-4018-B979-7FE175413E6A}"/>
              </a:ext>
            </a:extLst>
          </p:cNvPr>
          <p:cNvSpPr txBox="1"/>
          <p:nvPr/>
        </p:nvSpPr>
        <p:spPr>
          <a:xfrm>
            <a:off x="841248" y="3593592"/>
            <a:ext cx="6537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Traballande</a:t>
            </a:r>
            <a:r>
              <a:rPr lang="en-GB" i="1" dirty="0"/>
              <a:t> </a:t>
            </a:r>
            <a:r>
              <a:rPr lang="en-GB" i="1" dirty="0" err="1"/>
              <a:t>ses</a:t>
            </a:r>
            <a:r>
              <a:rPr lang="en-GB" i="1" dirty="0"/>
              <a:t>?                  </a:t>
            </a:r>
            <a:r>
              <a:rPr lang="en-GB" dirty="0"/>
              <a:t>‘Are you working?’</a:t>
            </a:r>
            <a:r>
              <a:rPr lang="en-GB" i="1" dirty="0"/>
              <a:t> </a:t>
            </a:r>
          </a:p>
          <a:p>
            <a:r>
              <a:rPr lang="en-GB" i="1" dirty="0" err="1"/>
              <a:t>Emmo</a:t>
            </a:r>
            <a:r>
              <a:rPr lang="en-GB" i="1" dirty="0"/>
              <a:t>, </a:t>
            </a:r>
            <a:r>
              <a:rPr lang="en-GB" i="1" dirty="0" err="1"/>
              <a:t>traballande</a:t>
            </a:r>
            <a:r>
              <a:rPr lang="en-GB" i="1" dirty="0"/>
              <a:t> so         </a:t>
            </a:r>
            <a:r>
              <a:rPr lang="en-GB" dirty="0"/>
              <a:t>‘Yes, I am (working)’</a:t>
            </a:r>
          </a:p>
        </p:txBody>
      </p:sp>
    </p:spTree>
    <p:extLst>
      <p:ext uri="{BB962C8B-B14F-4D97-AF65-F5344CB8AC3E}">
        <p14:creationId xmlns:p14="http://schemas.microsoft.com/office/powerpoint/2010/main" val="14371785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C46B08A-FEF5-41AC-A2F9-9663CBFD449B}"/>
              </a:ext>
            </a:extLst>
          </p:cNvPr>
          <p:cNvSpPr txBox="1"/>
          <p:nvPr/>
        </p:nvSpPr>
        <p:spPr>
          <a:xfrm>
            <a:off x="347472" y="277892"/>
            <a:ext cx="3255264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Fronting, Focus and Prosody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D969DF-5A7B-498C-8FCD-E59ABA45B626}"/>
              </a:ext>
            </a:extLst>
          </p:cNvPr>
          <p:cNvSpPr txBox="1"/>
          <p:nvPr/>
        </p:nvSpPr>
        <p:spPr>
          <a:xfrm>
            <a:off x="1106424" y="804672"/>
            <a:ext cx="9857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sentences derived by Fronting, main stress falls within the Fronted constituent, while the remainder of the sentence (TP) is relatively unstressed:</a:t>
            </a:r>
          </a:p>
          <a:p>
            <a:r>
              <a:rPr lang="en-GB" dirty="0"/>
              <a:t>	[</a:t>
            </a:r>
            <a:r>
              <a:rPr lang="en-GB" baseline="-25000" dirty="0"/>
              <a:t>CP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b="1" dirty="0"/>
              <a:t>pane</a:t>
            </a:r>
            <a:r>
              <a:rPr lang="en-GB" dirty="0"/>
              <a:t> [</a:t>
            </a:r>
            <a:r>
              <a:rPr lang="en-GB" baseline="-25000" dirty="0"/>
              <a:t>TP</a:t>
            </a:r>
            <a:r>
              <a:rPr lang="en-GB" dirty="0"/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at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mandigadu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Zuanne</a:t>
            </a:r>
            <a:r>
              <a:rPr lang="en-GB" dirty="0"/>
              <a:t>]]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77D050-B14A-4753-AE86-A7E6F45469A4}"/>
              </a:ext>
            </a:extLst>
          </p:cNvPr>
          <p:cNvGrpSpPr/>
          <p:nvPr/>
        </p:nvGrpSpPr>
        <p:grpSpPr>
          <a:xfrm>
            <a:off x="548640" y="1856232"/>
            <a:ext cx="11027664" cy="738664"/>
            <a:chOff x="548640" y="1856232"/>
            <a:chExt cx="11027664" cy="73866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A991650-EF8B-45D5-85CC-679F67897B54}"/>
                </a:ext>
              </a:extLst>
            </p:cNvPr>
            <p:cNvSpPr txBox="1"/>
            <p:nvPr/>
          </p:nvSpPr>
          <p:spPr>
            <a:xfrm>
              <a:off x="548640" y="1856232"/>
              <a:ext cx="11027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Approach A: A Focus feature of the fronted constituent is assigned or checked by the [+FOC] feature of C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3C7976A-9A2A-42E4-98DA-E341102EFB29}"/>
                </a:ext>
              </a:extLst>
            </p:cNvPr>
            <p:cNvSpPr/>
            <p:nvPr/>
          </p:nvSpPr>
          <p:spPr>
            <a:xfrm>
              <a:off x="1975104" y="2225564"/>
              <a:ext cx="4918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[CP </a:t>
              </a:r>
              <a:r>
                <a:rPr lang="en-GB" dirty="0" err="1"/>
                <a:t>su</a:t>
              </a:r>
              <a:r>
                <a:rPr lang="en-GB" dirty="0"/>
                <a:t>                C</a:t>
              </a:r>
              <a:r>
                <a:rPr lang="en-GB" baseline="-25000" dirty="0"/>
                <a:t>[+FOC]</a:t>
              </a:r>
              <a:r>
                <a:rPr lang="en-GB" dirty="0"/>
                <a:t>   [TP                                         ]]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B7221A4-5893-4DA9-9C45-34AA337CF51A}"/>
              </a:ext>
            </a:extLst>
          </p:cNvPr>
          <p:cNvSpPr/>
          <p:nvPr/>
        </p:nvSpPr>
        <p:spPr>
          <a:xfrm>
            <a:off x="2687299" y="2225564"/>
            <a:ext cx="65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pane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800EF4-D33F-44E6-9AF6-142596789D1E}"/>
              </a:ext>
            </a:extLst>
          </p:cNvPr>
          <p:cNvSpPr/>
          <p:nvPr/>
        </p:nvSpPr>
        <p:spPr>
          <a:xfrm>
            <a:off x="4434271" y="2225564"/>
            <a:ext cx="2225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at </a:t>
            </a:r>
            <a:r>
              <a:rPr lang="en-GB" dirty="0" err="1"/>
              <a:t>mandigadu</a:t>
            </a:r>
            <a:r>
              <a:rPr lang="en-GB" dirty="0"/>
              <a:t> </a:t>
            </a:r>
            <a:r>
              <a:rPr lang="en-GB" dirty="0" err="1"/>
              <a:t>Zuanne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5EE005-2EC8-40BC-860B-788BE7326833}"/>
              </a:ext>
            </a:extLst>
          </p:cNvPr>
          <p:cNvSpPr txBox="1"/>
          <p:nvPr/>
        </p:nvSpPr>
        <p:spPr>
          <a:xfrm>
            <a:off x="2628380" y="2500098"/>
            <a:ext cx="77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Focus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52CF45-D2C2-4077-8636-7483AF32C365}"/>
              </a:ext>
            </a:extLst>
          </p:cNvPr>
          <p:cNvSpPr txBox="1"/>
          <p:nvPr/>
        </p:nvSpPr>
        <p:spPr>
          <a:xfrm>
            <a:off x="1901952" y="2937010"/>
            <a:ext cx="43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focus feature defines the stress pattern.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738C880-069D-4FCC-AF31-918F75C85AD2}"/>
              </a:ext>
            </a:extLst>
          </p:cNvPr>
          <p:cNvGrpSpPr/>
          <p:nvPr/>
        </p:nvGrpSpPr>
        <p:grpSpPr>
          <a:xfrm>
            <a:off x="548640" y="3434572"/>
            <a:ext cx="11027664" cy="738664"/>
            <a:chOff x="548640" y="1856232"/>
            <a:chExt cx="11027664" cy="73866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10C2179-A49D-4E02-B934-F8D5BE323F55}"/>
                </a:ext>
              </a:extLst>
            </p:cNvPr>
            <p:cNvSpPr txBox="1"/>
            <p:nvPr/>
          </p:nvSpPr>
          <p:spPr>
            <a:xfrm>
              <a:off x="548640" y="1856232"/>
              <a:ext cx="11027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Approach B (Jones 2013): A The [+FOC] feature of C excludes TP from the domain in which main stress is assigned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E995477-3DAA-41ED-9CAA-9D3321D9F144}"/>
                </a:ext>
              </a:extLst>
            </p:cNvPr>
            <p:cNvSpPr/>
            <p:nvPr/>
          </p:nvSpPr>
          <p:spPr>
            <a:xfrm>
              <a:off x="1975104" y="2225564"/>
              <a:ext cx="4918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[CP </a:t>
              </a:r>
              <a:r>
                <a:rPr lang="en-GB" dirty="0" err="1"/>
                <a:t>su</a:t>
              </a:r>
              <a:r>
                <a:rPr lang="en-GB" dirty="0"/>
                <a:t>                C</a:t>
              </a:r>
              <a:r>
                <a:rPr lang="en-GB" baseline="-25000" dirty="0"/>
                <a:t>[+FOC]</a:t>
              </a:r>
              <a:r>
                <a:rPr lang="en-GB" dirty="0"/>
                <a:t>   [TP                                         ]]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C9F24A78-562E-49B6-8882-B94D4A5FCA5C}"/>
              </a:ext>
            </a:extLst>
          </p:cNvPr>
          <p:cNvSpPr/>
          <p:nvPr/>
        </p:nvSpPr>
        <p:spPr>
          <a:xfrm>
            <a:off x="4434271" y="3776686"/>
            <a:ext cx="2225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at </a:t>
            </a:r>
            <a:r>
              <a:rPr lang="en-GB" dirty="0" err="1"/>
              <a:t>mandigadu</a:t>
            </a:r>
            <a:r>
              <a:rPr lang="en-GB" dirty="0"/>
              <a:t> </a:t>
            </a:r>
            <a:r>
              <a:rPr lang="en-GB" dirty="0" err="1"/>
              <a:t>Zuanne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4F43791-6F62-4809-9CA9-8958CC4CA726}"/>
              </a:ext>
            </a:extLst>
          </p:cNvPr>
          <p:cNvSpPr/>
          <p:nvPr/>
        </p:nvSpPr>
        <p:spPr>
          <a:xfrm>
            <a:off x="2687298" y="3803904"/>
            <a:ext cx="65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pane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D6A001-61C8-4C3B-84CE-81C6847EF5B8}"/>
              </a:ext>
            </a:extLst>
          </p:cNvPr>
          <p:cNvSpPr txBox="1"/>
          <p:nvPr/>
        </p:nvSpPr>
        <p:spPr>
          <a:xfrm>
            <a:off x="1792224" y="4650510"/>
            <a:ext cx="89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Main stress is assigned to some element within the Fronted constituent, usually the last.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175D2A-4D1B-46BB-9899-AE8BC94541A9}"/>
              </a:ext>
            </a:extLst>
          </p:cNvPr>
          <p:cNvSpPr txBox="1"/>
          <p:nvPr/>
        </p:nvSpPr>
        <p:spPr>
          <a:xfrm>
            <a:off x="1792224" y="5019842"/>
            <a:ext cx="89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Focus is assigned to any constituent which contains the stressed element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51B969-2F21-4833-8954-EAFEE7630117}"/>
              </a:ext>
            </a:extLst>
          </p:cNvPr>
          <p:cNvSpPr txBox="1"/>
          <p:nvPr/>
        </p:nvSpPr>
        <p:spPr>
          <a:xfrm>
            <a:off x="2553733" y="4096512"/>
            <a:ext cx="77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Focus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DE7DC7-F99B-4BC7-B9A0-90BD2DFA7681}"/>
              </a:ext>
            </a:extLst>
          </p:cNvPr>
          <p:cNvSpPr txBox="1"/>
          <p:nvPr/>
        </p:nvSpPr>
        <p:spPr>
          <a:xfrm>
            <a:off x="7498080" y="2225564"/>
            <a:ext cx="4288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Jones (1993), </a:t>
            </a:r>
            <a:r>
              <a:rPr lang="en-GB" dirty="0" err="1"/>
              <a:t>Mensching</a:t>
            </a:r>
            <a:r>
              <a:rPr lang="en-GB" dirty="0"/>
              <a:t> &amp; </a:t>
            </a:r>
            <a:r>
              <a:rPr lang="en-GB" dirty="0" err="1"/>
              <a:t>Remberger</a:t>
            </a:r>
            <a:r>
              <a:rPr lang="en-GB" dirty="0"/>
              <a:t> (2010), among others.</a:t>
            </a:r>
          </a:p>
        </p:txBody>
      </p:sp>
    </p:spTree>
    <p:extLst>
      <p:ext uri="{BB962C8B-B14F-4D97-AF65-F5344CB8AC3E}">
        <p14:creationId xmlns:p14="http://schemas.microsoft.com/office/powerpoint/2010/main" val="46224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808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808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4" grpId="0"/>
      <p:bldP spid="20" grpId="0"/>
      <p:bldP spid="20" grpId="1"/>
      <p:bldP spid="21" grpId="0"/>
      <p:bldP spid="21" grpId="1"/>
      <p:bldP spid="22" grpId="0"/>
      <p:bldP spid="23" grpId="0"/>
      <p:bldP spid="24" grpId="0"/>
      <p:bldP spid="2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C46B08A-FEF5-41AC-A2F9-9663CBFD449B}"/>
              </a:ext>
            </a:extLst>
          </p:cNvPr>
          <p:cNvSpPr txBox="1"/>
          <p:nvPr/>
        </p:nvSpPr>
        <p:spPr>
          <a:xfrm>
            <a:off x="347472" y="277892"/>
            <a:ext cx="3255264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Fronting, Focus and Prosody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D969DF-5A7B-498C-8FCD-E59ABA45B626}"/>
              </a:ext>
            </a:extLst>
          </p:cNvPr>
          <p:cNvSpPr txBox="1"/>
          <p:nvPr/>
        </p:nvSpPr>
        <p:spPr>
          <a:xfrm>
            <a:off x="1106424" y="1241584"/>
            <a:ext cx="985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[</a:t>
            </a:r>
            <a:r>
              <a:rPr lang="en-GB" baseline="-25000" dirty="0"/>
              <a:t>CP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babbu</a:t>
            </a:r>
            <a:r>
              <a:rPr lang="en-GB" dirty="0"/>
              <a:t> de </a:t>
            </a:r>
            <a:r>
              <a:rPr lang="en-GB" b="1" dirty="0" err="1"/>
              <a:t>Zuanne</a:t>
            </a:r>
            <a:r>
              <a:rPr lang="en-GB" dirty="0"/>
              <a:t> [</a:t>
            </a:r>
            <a:r>
              <a:rPr lang="en-GB" baseline="-25000" dirty="0"/>
              <a:t>TP</a:t>
            </a:r>
            <a:r>
              <a:rPr lang="en-GB" dirty="0"/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apo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bistu</a:t>
            </a:r>
            <a:r>
              <a:rPr lang="en-GB" dirty="0"/>
              <a:t>]]   ‘I saw John’s father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D6A001-61C8-4C3B-84CE-81C6847EF5B8}"/>
              </a:ext>
            </a:extLst>
          </p:cNvPr>
          <p:cNvSpPr txBox="1"/>
          <p:nvPr/>
        </p:nvSpPr>
        <p:spPr>
          <a:xfrm>
            <a:off x="1106424" y="759738"/>
            <a:ext cx="89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Main stress is assigned to some element within the Fronted constituent, usually the last.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175D2A-4D1B-46BB-9899-AE8BC94541A9}"/>
              </a:ext>
            </a:extLst>
          </p:cNvPr>
          <p:cNvSpPr txBox="1"/>
          <p:nvPr/>
        </p:nvSpPr>
        <p:spPr>
          <a:xfrm>
            <a:off x="1106424" y="2241783"/>
            <a:ext cx="89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Focus is assigned to any constituent which contains the stressed element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51B969-2F21-4833-8954-EAFEE7630117}"/>
              </a:ext>
            </a:extLst>
          </p:cNvPr>
          <p:cNvSpPr txBox="1"/>
          <p:nvPr/>
        </p:nvSpPr>
        <p:spPr>
          <a:xfrm>
            <a:off x="3532141" y="1524048"/>
            <a:ext cx="77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Focus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D526598-9338-41D9-88D8-0EDC6DA093D5}"/>
              </a:ext>
            </a:extLst>
          </p:cNvPr>
          <p:cNvGrpSpPr/>
          <p:nvPr/>
        </p:nvGrpSpPr>
        <p:grpSpPr>
          <a:xfrm>
            <a:off x="2368295" y="1723430"/>
            <a:ext cx="1936025" cy="611827"/>
            <a:chOff x="2368295" y="1723430"/>
            <a:chExt cx="1936025" cy="61182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F3CD64C-DE37-462E-B128-0E70020D0F33}"/>
                </a:ext>
              </a:extLst>
            </p:cNvPr>
            <p:cNvSpPr txBox="1"/>
            <p:nvPr/>
          </p:nvSpPr>
          <p:spPr>
            <a:xfrm>
              <a:off x="2950217" y="1965925"/>
              <a:ext cx="7721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accent1"/>
                  </a:solidFill>
                </a:rPr>
                <a:t>Focus</a:t>
              </a:r>
            </a:p>
          </p:txBody>
        </p:sp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A1391FF2-6C9A-445D-920B-69246157DB45}"/>
                </a:ext>
              </a:extLst>
            </p:cNvPr>
            <p:cNvSpPr/>
            <p:nvPr/>
          </p:nvSpPr>
          <p:spPr>
            <a:xfrm rot="5400000">
              <a:off x="3198969" y="892756"/>
              <a:ext cx="274678" cy="1936025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9172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C46B08A-FEF5-41AC-A2F9-9663CBFD449B}"/>
              </a:ext>
            </a:extLst>
          </p:cNvPr>
          <p:cNvSpPr txBox="1"/>
          <p:nvPr/>
        </p:nvSpPr>
        <p:spPr>
          <a:xfrm>
            <a:off x="347472" y="277892"/>
            <a:ext cx="3255264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Fronting, Focus and Prosody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6D26A-D382-465D-8188-DC4BDE55E8D3}"/>
              </a:ext>
            </a:extLst>
          </p:cNvPr>
          <p:cNvSpPr txBox="1"/>
          <p:nvPr/>
        </p:nvSpPr>
        <p:spPr>
          <a:xfrm>
            <a:off x="3602736" y="277892"/>
            <a:ext cx="816559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Fronting in yes/no questions and answers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78529-CD61-4FA9-8576-42CEE36AA20E}"/>
              </a:ext>
            </a:extLst>
          </p:cNvPr>
          <p:cNvSpPr txBox="1"/>
          <p:nvPr/>
        </p:nvSpPr>
        <p:spPr>
          <a:xfrm>
            <a:off x="411480" y="647224"/>
            <a:ext cx="11356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Hypothesis: in questions, the principal focus is the information which the speaker requests</a:t>
            </a:r>
            <a:br>
              <a:rPr lang="en-GB" dirty="0"/>
            </a:br>
            <a:r>
              <a:rPr lang="en-GB" dirty="0"/>
              <a:t>	In WH- questions: the information corresponding to the WH- item</a:t>
            </a:r>
            <a:br>
              <a:rPr lang="en-GB" dirty="0"/>
            </a:br>
            <a:r>
              <a:rPr lang="en-GB" dirty="0"/>
              <a:t>	In yes/no questions: the truth value (polarity) of the proposition (Polarity Focus)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1F3CDE-C271-4191-9CDA-A702C27FD5AC}"/>
              </a:ext>
            </a:extLst>
          </p:cNvPr>
          <p:cNvGrpSpPr/>
          <p:nvPr/>
        </p:nvGrpSpPr>
        <p:grpSpPr>
          <a:xfrm>
            <a:off x="1271016" y="2493884"/>
            <a:ext cx="5239512" cy="1107996"/>
            <a:chOff x="1014984" y="1755220"/>
            <a:chExt cx="5353738" cy="110799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D969DF-5A7B-498C-8FCD-E59ABA45B626}"/>
                </a:ext>
              </a:extLst>
            </p:cNvPr>
            <p:cNvSpPr txBox="1"/>
            <p:nvPr/>
          </p:nvSpPr>
          <p:spPr>
            <a:xfrm>
              <a:off x="1014984" y="1755220"/>
              <a:ext cx="53537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[</a:t>
              </a:r>
              <a:r>
                <a:rPr lang="en-GB" baseline="-25000" dirty="0"/>
                <a:t>CP</a:t>
              </a:r>
              <a:r>
                <a:rPr lang="en-GB" dirty="0"/>
                <a:t> </a:t>
              </a:r>
              <a:r>
                <a:rPr lang="en-GB" b="1" i="1" dirty="0" err="1"/>
                <a:t>mandada</a:t>
              </a:r>
              <a:r>
                <a:rPr lang="en-GB" b="1" dirty="0"/>
                <a:t>  </a:t>
              </a:r>
              <a:r>
                <a:rPr lang="en-GB" dirty="0"/>
                <a:t>     C          [</a:t>
              </a:r>
              <a:r>
                <a:rPr lang="en-GB" baseline="-25000" dirty="0"/>
                <a:t>TP</a:t>
              </a:r>
              <a:r>
                <a:rPr lang="en-GB" dirty="0"/>
                <a:t> </a:t>
              </a:r>
              <a:r>
                <a:rPr lang="en-GB" i="1" dirty="0" err="1">
                  <a:solidFill>
                    <a:schemeClr val="bg1">
                      <a:lumMod val="50000"/>
                    </a:schemeClr>
                  </a:solidFill>
                </a:rPr>
                <a:t>l’as</a:t>
              </a:r>
              <a:r>
                <a:rPr lang="en-GB" dirty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  <a:r>
                <a:rPr lang="en-GB" dirty="0"/>
                <a:t>]]   ‘Have you sent it?’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1053856-2FA1-4AF1-897C-8CAE7D086A1D}"/>
                </a:ext>
              </a:extLst>
            </p:cNvPr>
            <p:cNvSpPr txBox="1"/>
            <p:nvPr/>
          </p:nvSpPr>
          <p:spPr>
            <a:xfrm>
              <a:off x="2148840" y="1939886"/>
              <a:ext cx="11338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[+Q]</a:t>
              </a:r>
              <a:br>
                <a:rPr lang="en-GB" dirty="0"/>
              </a:br>
              <a:r>
                <a:rPr lang="en-GB" dirty="0"/>
                <a:t>[+FOC]</a:t>
              </a:r>
              <a:br>
                <a:rPr lang="en-GB" dirty="0"/>
              </a:br>
              <a:r>
                <a:rPr lang="en-GB" dirty="0"/>
                <a:t>[Pol-</a:t>
              </a:r>
              <a:r>
                <a:rPr lang="en-GB" dirty="0" err="1"/>
                <a:t>Foc</a:t>
              </a:r>
              <a:r>
                <a:rPr lang="en-GB" dirty="0"/>
                <a:t>]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1F24A26-7F5C-421B-B09F-7FEACC74FFAD}"/>
              </a:ext>
            </a:extLst>
          </p:cNvPr>
          <p:cNvSpPr txBox="1"/>
          <p:nvPr/>
        </p:nvSpPr>
        <p:spPr>
          <a:xfrm>
            <a:off x="493776" y="1570554"/>
            <a:ext cx="9345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Yes/no questions may also contain an Information Focus (propositional content which is new), but this is not necessary, e.g.: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/>
              <a:t>I told you to send the letter. So… </a:t>
            </a:r>
            <a:r>
              <a:rPr lang="en-GB" b="1" i="1" dirty="0"/>
              <a:t>Have</a:t>
            </a:r>
            <a:r>
              <a:rPr lang="en-GB" i="1" dirty="0"/>
              <a:t> you sent it?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C3DCE7-7204-4272-862E-D58A6E796935}"/>
              </a:ext>
            </a:extLst>
          </p:cNvPr>
          <p:cNvSpPr txBox="1"/>
          <p:nvPr/>
        </p:nvSpPr>
        <p:spPr>
          <a:xfrm>
            <a:off x="6702552" y="2212848"/>
            <a:ext cx="4956048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Assumption: C with a [+FOC] feature requires CP to contain a focussed element in either the Spec or Head position.</a:t>
            </a:r>
          </a:p>
          <a:p>
            <a:r>
              <a:rPr lang="en-GB" dirty="0"/>
              <a:t>The [Pol-</a:t>
            </a:r>
            <a:r>
              <a:rPr lang="en-GB" dirty="0" err="1"/>
              <a:t>Foc</a:t>
            </a:r>
            <a:r>
              <a:rPr lang="en-GB" dirty="0"/>
              <a:t>] feature satisfies this requirement, allowing the Fronted item to be non-focal. </a:t>
            </a:r>
            <a:br>
              <a:rPr lang="en-GB" dirty="0"/>
            </a:br>
            <a:r>
              <a:rPr lang="en-GB" dirty="0"/>
              <a:t>In  the absence of this feature, Focus must be associated with (part of) the Fronted constituent, as in the cases discussed earlier (declarative sentence which are not answers to yes/no questions.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EFAD00-0BFA-4260-BD57-3CB743D0E159}"/>
              </a:ext>
            </a:extLst>
          </p:cNvPr>
          <p:cNvSpPr txBox="1"/>
          <p:nvPr/>
        </p:nvSpPr>
        <p:spPr>
          <a:xfrm>
            <a:off x="493776" y="4772312"/>
            <a:ext cx="593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Answers to yes/no questions typically do not add new information. The sole focus is Polarity, even when material is Fronted.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64F521B-047F-46E3-A417-F35518951264}"/>
              </a:ext>
            </a:extLst>
          </p:cNvPr>
          <p:cNvGrpSpPr/>
          <p:nvPr/>
        </p:nvGrpSpPr>
        <p:grpSpPr>
          <a:xfrm>
            <a:off x="576072" y="3664316"/>
            <a:ext cx="6044184" cy="1107996"/>
            <a:chOff x="267516" y="1755220"/>
            <a:chExt cx="6175953" cy="110799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D08F67C-1A40-41A1-9A58-67C34991CA59}"/>
                </a:ext>
              </a:extLst>
            </p:cNvPr>
            <p:cNvSpPr txBox="1"/>
            <p:nvPr/>
          </p:nvSpPr>
          <p:spPr>
            <a:xfrm>
              <a:off x="267516" y="1755220"/>
              <a:ext cx="6175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err="1"/>
                <a:t>emmo</a:t>
              </a:r>
              <a:r>
                <a:rPr lang="en-GB" i="1" dirty="0"/>
                <a:t>  </a:t>
              </a:r>
              <a:r>
                <a:rPr lang="en-GB" dirty="0"/>
                <a:t>[</a:t>
              </a:r>
              <a:r>
                <a:rPr lang="en-GB" baseline="-25000" dirty="0"/>
                <a:t>CP</a:t>
              </a:r>
              <a:r>
                <a:rPr lang="en-GB" dirty="0"/>
                <a:t> </a:t>
              </a:r>
              <a:r>
                <a:rPr lang="en-GB" b="1" i="1" dirty="0" err="1"/>
                <a:t>mandada</a:t>
              </a:r>
              <a:r>
                <a:rPr lang="en-GB" b="1" dirty="0"/>
                <a:t>  </a:t>
              </a:r>
              <a:r>
                <a:rPr lang="en-GB" dirty="0"/>
                <a:t>     C          [</a:t>
              </a:r>
              <a:r>
                <a:rPr lang="en-GB" baseline="-25000" dirty="0"/>
                <a:t>TP</a:t>
              </a:r>
              <a:r>
                <a:rPr lang="en-GB" dirty="0"/>
                <a:t> </a:t>
              </a:r>
              <a:r>
                <a:rPr lang="en-GB" i="1" dirty="0" err="1">
                  <a:solidFill>
                    <a:schemeClr val="bg1">
                      <a:lumMod val="50000"/>
                    </a:schemeClr>
                  </a:solidFill>
                </a:rPr>
                <a:t>l’’apo</a:t>
              </a:r>
              <a:r>
                <a:rPr lang="en-GB" dirty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  <a:r>
                <a:rPr lang="en-GB" dirty="0"/>
                <a:t>]]   ‘Yes, I have sent it’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FAB342-E483-4DD0-B19C-32880D940301}"/>
                </a:ext>
              </a:extLst>
            </p:cNvPr>
            <p:cNvSpPr txBox="1"/>
            <p:nvPr/>
          </p:nvSpPr>
          <p:spPr>
            <a:xfrm>
              <a:off x="2148840" y="1939886"/>
              <a:ext cx="11338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[−Q]</a:t>
              </a:r>
              <a:br>
                <a:rPr lang="en-GB" dirty="0"/>
              </a:br>
              <a:r>
                <a:rPr lang="en-GB" dirty="0"/>
                <a:t>[+FOC]</a:t>
              </a:r>
              <a:br>
                <a:rPr lang="en-GB" dirty="0"/>
              </a:br>
              <a:r>
                <a:rPr lang="en-GB" dirty="0"/>
                <a:t>[Pol-</a:t>
              </a:r>
              <a:r>
                <a:rPr lang="en-GB" dirty="0" err="1"/>
                <a:t>Foc</a:t>
              </a:r>
              <a:r>
                <a:rPr lang="en-GB" dirty="0"/>
                <a:t>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142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C46B08A-FEF5-41AC-A2F9-9663CBFD449B}"/>
              </a:ext>
            </a:extLst>
          </p:cNvPr>
          <p:cNvSpPr txBox="1"/>
          <p:nvPr/>
        </p:nvSpPr>
        <p:spPr>
          <a:xfrm>
            <a:off x="347472" y="277892"/>
            <a:ext cx="3255264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Interrogative </a:t>
            </a:r>
            <a:r>
              <a:rPr lang="en-GB" i="1" dirty="0"/>
              <a:t>a</a:t>
            </a:r>
            <a:r>
              <a:rPr lang="en-GB" dirty="0"/>
              <a:t> and affirmative </a:t>
            </a:r>
            <a:r>
              <a:rPr lang="en-GB" i="1" dirty="0" err="1"/>
              <a:t>ja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6C48CF-5E7E-4C2C-856E-1D9F99ED391F}"/>
              </a:ext>
            </a:extLst>
          </p:cNvPr>
          <p:cNvSpPr txBox="1"/>
          <p:nvPr/>
        </p:nvSpPr>
        <p:spPr>
          <a:xfrm>
            <a:off x="877824" y="722376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 </a:t>
            </a:r>
            <a:r>
              <a:rPr lang="en-GB" i="1" dirty="0" err="1"/>
              <a:t>benis</a:t>
            </a:r>
            <a:r>
              <a:rPr lang="en-GB" i="1" dirty="0"/>
              <a:t>?		‘</a:t>
            </a:r>
            <a:r>
              <a:rPr lang="en-GB" dirty="0"/>
              <a:t>Are you coming?</a:t>
            </a:r>
            <a:br>
              <a:rPr lang="en-GB" i="1" dirty="0"/>
            </a:br>
            <a:r>
              <a:rPr lang="en-GB" i="1" dirty="0" err="1"/>
              <a:t>Emmo</a:t>
            </a:r>
            <a:r>
              <a:rPr lang="en-GB" i="1" dirty="0"/>
              <a:t>, </a:t>
            </a:r>
            <a:r>
              <a:rPr lang="en-GB" i="1" dirty="0" err="1"/>
              <a:t>ja</a:t>
            </a:r>
            <a:r>
              <a:rPr lang="en-GB" i="1" dirty="0"/>
              <a:t> benzo	</a:t>
            </a:r>
            <a:r>
              <a:rPr lang="en-GB" dirty="0"/>
              <a:t>‘Yes, I am coming’</a:t>
            </a:r>
            <a:endParaRPr lang="en-GB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235067-82EA-4822-897C-3032771835AA}"/>
              </a:ext>
            </a:extLst>
          </p:cNvPr>
          <p:cNvSpPr txBox="1"/>
          <p:nvPr/>
        </p:nvSpPr>
        <p:spPr>
          <a:xfrm>
            <a:off x="621792" y="1368707"/>
            <a:ext cx="11091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Possibly these items can be analysed as overt exponents of the features of C proposed for Fronted questions and answers, but without the [+FOC] feature which triggers Fronting: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FDD34A-5CBC-4205-93C8-981D196E319E}"/>
              </a:ext>
            </a:extLst>
          </p:cNvPr>
          <p:cNvGrpSpPr/>
          <p:nvPr/>
        </p:nvGrpSpPr>
        <p:grpSpPr>
          <a:xfrm>
            <a:off x="1426464" y="2015038"/>
            <a:ext cx="3474720" cy="969496"/>
            <a:chOff x="1426464" y="2015038"/>
            <a:chExt cx="3474720" cy="96949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4139685-A862-4E01-AFC7-C9BAB2AF2885}"/>
                </a:ext>
              </a:extLst>
            </p:cNvPr>
            <p:cNvSpPr txBox="1"/>
            <p:nvPr/>
          </p:nvSpPr>
          <p:spPr>
            <a:xfrm>
              <a:off x="1426464" y="2015038"/>
              <a:ext cx="3474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[</a:t>
              </a:r>
              <a:r>
                <a:rPr lang="en-GB" baseline="-25000" dirty="0"/>
                <a:t>CP</a:t>
              </a:r>
              <a:r>
                <a:rPr lang="en-GB" dirty="0"/>
                <a:t>  [</a:t>
              </a:r>
              <a:r>
                <a:rPr lang="en-GB" baseline="-25000" dirty="0"/>
                <a:t>C</a:t>
              </a:r>
              <a:r>
                <a:rPr lang="en-GB" dirty="0"/>
                <a:t>  </a:t>
              </a:r>
              <a:r>
                <a:rPr lang="en-GB" i="1" dirty="0"/>
                <a:t>a </a:t>
              </a:r>
              <a:r>
                <a:rPr lang="en-GB" dirty="0"/>
                <a:t>]   [</a:t>
              </a:r>
              <a:r>
                <a:rPr lang="en-GB" baseline="-25000" dirty="0"/>
                <a:t>TP</a:t>
              </a:r>
              <a:r>
                <a:rPr lang="en-GB" dirty="0"/>
                <a:t>    </a:t>
              </a:r>
              <a:r>
                <a:rPr lang="en-GB" i="1" dirty="0" err="1"/>
                <a:t>benis</a:t>
              </a:r>
              <a:r>
                <a:rPr lang="en-GB" dirty="0"/>
                <a:t>   ] ]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8303354-7068-4588-BFB4-E9F0F5D7B69C}"/>
                </a:ext>
              </a:extLst>
            </p:cNvPr>
            <p:cNvSpPr txBox="1"/>
            <p:nvPr/>
          </p:nvSpPr>
          <p:spPr>
            <a:xfrm>
              <a:off x="1566864" y="2338203"/>
              <a:ext cx="11096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[+Q]</a:t>
              </a:r>
              <a:br>
                <a:rPr lang="en-GB" dirty="0"/>
              </a:br>
              <a:r>
                <a:rPr lang="en-GB" dirty="0"/>
                <a:t>[Pol-</a:t>
              </a:r>
              <a:r>
                <a:rPr lang="en-GB" dirty="0" err="1"/>
                <a:t>Foc</a:t>
              </a:r>
              <a:r>
                <a:rPr lang="en-GB" dirty="0"/>
                <a:t>]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409AF7C-471C-4A8A-88B8-841B9EE66852}"/>
              </a:ext>
            </a:extLst>
          </p:cNvPr>
          <p:cNvGrpSpPr/>
          <p:nvPr/>
        </p:nvGrpSpPr>
        <p:grpSpPr>
          <a:xfrm>
            <a:off x="5888736" y="2015038"/>
            <a:ext cx="3474720" cy="969496"/>
            <a:chOff x="1426464" y="2015038"/>
            <a:chExt cx="3474720" cy="96949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8EA067-67B2-44EE-A35A-6F338B46C068}"/>
                </a:ext>
              </a:extLst>
            </p:cNvPr>
            <p:cNvSpPr txBox="1"/>
            <p:nvPr/>
          </p:nvSpPr>
          <p:spPr>
            <a:xfrm>
              <a:off x="1426464" y="2015038"/>
              <a:ext cx="3474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[</a:t>
              </a:r>
              <a:r>
                <a:rPr lang="en-GB" baseline="-25000" dirty="0"/>
                <a:t>CP</a:t>
              </a:r>
              <a:r>
                <a:rPr lang="en-GB" dirty="0"/>
                <a:t>  [</a:t>
              </a:r>
              <a:r>
                <a:rPr lang="en-GB" baseline="-25000" dirty="0"/>
                <a:t>C</a:t>
              </a:r>
              <a:r>
                <a:rPr lang="en-GB" dirty="0"/>
                <a:t>  </a:t>
              </a:r>
              <a:r>
                <a:rPr lang="en-GB" i="1" dirty="0" err="1"/>
                <a:t>ja</a:t>
              </a:r>
              <a:r>
                <a:rPr lang="en-GB" i="1" dirty="0"/>
                <a:t> </a:t>
              </a:r>
              <a:r>
                <a:rPr lang="en-GB" dirty="0"/>
                <a:t>]   [</a:t>
              </a:r>
              <a:r>
                <a:rPr lang="en-GB" baseline="-25000" dirty="0"/>
                <a:t>TP</a:t>
              </a:r>
              <a:r>
                <a:rPr lang="en-GB" dirty="0"/>
                <a:t>    </a:t>
              </a:r>
              <a:r>
                <a:rPr lang="en-GB" i="1" dirty="0"/>
                <a:t>benzo</a:t>
              </a:r>
              <a:r>
                <a:rPr lang="en-GB" dirty="0"/>
                <a:t>   ] ]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5699786-E211-456B-A882-FE9CCD1B82B0}"/>
                </a:ext>
              </a:extLst>
            </p:cNvPr>
            <p:cNvSpPr txBox="1"/>
            <p:nvPr/>
          </p:nvSpPr>
          <p:spPr>
            <a:xfrm>
              <a:off x="1566864" y="2338203"/>
              <a:ext cx="11096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[−Q]</a:t>
              </a:r>
              <a:br>
                <a:rPr lang="en-GB" dirty="0"/>
              </a:br>
              <a:r>
                <a:rPr lang="en-GB" dirty="0"/>
                <a:t>[Pol-</a:t>
              </a:r>
              <a:r>
                <a:rPr lang="en-GB" dirty="0" err="1"/>
                <a:t>Foc</a:t>
              </a:r>
              <a:r>
                <a:rPr lang="en-GB" dirty="0"/>
                <a:t>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85411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EAAF4E83-9266-4154-BB48-308EA3F05925}"/>
              </a:ext>
            </a:extLst>
          </p:cNvPr>
          <p:cNvGrpSpPr/>
          <p:nvPr/>
        </p:nvGrpSpPr>
        <p:grpSpPr>
          <a:xfrm>
            <a:off x="3474720" y="1436614"/>
            <a:ext cx="5678424" cy="4396879"/>
            <a:chOff x="3474720" y="1436614"/>
            <a:chExt cx="5678424" cy="439687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F2D4B41-D3AF-45C4-96C0-53CDCC655536}"/>
                </a:ext>
              </a:extLst>
            </p:cNvPr>
            <p:cNvSpPr/>
            <p:nvPr/>
          </p:nvSpPr>
          <p:spPr>
            <a:xfrm>
              <a:off x="3529584" y="5495544"/>
              <a:ext cx="640080" cy="33794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0ABD33B-B213-48EC-BBA3-37EAE25152F0}"/>
                </a:ext>
              </a:extLst>
            </p:cNvPr>
            <p:cNvSpPr/>
            <p:nvPr/>
          </p:nvSpPr>
          <p:spPr>
            <a:xfrm>
              <a:off x="4983480" y="5495543"/>
              <a:ext cx="1188720" cy="3379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FBEE5F2-C1EC-405F-894B-56E1D82D30A6}"/>
                </a:ext>
              </a:extLst>
            </p:cNvPr>
            <p:cNvSpPr/>
            <p:nvPr/>
          </p:nvSpPr>
          <p:spPr>
            <a:xfrm>
              <a:off x="3712464" y="1436614"/>
              <a:ext cx="374904" cy="33794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F55A8D3-0B13-4F46-B4E4-C4AC4C9D033E}"/>
                </a:ext>
              </a:extLst>
            </p:cNvPr>
            <p:cNvSpPr/>
            <p:nvPr/>
          </p:nvSpPr>
          <p:spPr>
            <a:xfrm>
              <a:off x="3712464" y="1792872"/>
              <a:ext cx="374904" cy="33794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155805C-3124-4260-93BB-EECBCB8BF727}"/>
                </a:ext>
              </a:extLst>
            </p:cNvPr>
            <p:cNvSpPr/>
            <p:nvPr/>
          </p:nvSpPr>
          <p:spPr>
            <a:xfrm>
              <a:off x="3762756" y="3254851"/>
              <a:ext cx="374904" cy="33794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92CB395-E63D-467B-9521-2C993D48DD20}"/>
                </a:ext>
              </a:extLst>
            </p:cNvPr>
            <p:cNvSpPr/>
            <p:nvPr/>
          </p:nvSpPr>
          <p:spPr>
            <a:xfrm>
              <a:off x="3474720" y="4211220"/>
              <a:ext cx="374904" cy="33794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8AD4A38-608B-4E0A-A67C-CDDC86BE8EF3}"/>
                </a:ext>
              </a:extLst>
            </p:cNvPr>
            <p:cNvSpPr/>
            <p:nvPr/>
          </p:nvSpPr>
          <p:spPr>
            <a:xfrm>
              <a:off x="5769864" y="4222910"/>
              <a:ext cx="822960" cy="3379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45B1C15-A901-47D0-9E82-07EC35AAB9FA}"/>
                </a:ext>
              </a:extLst>
            </p:cNvPr>
            <p:cNvSpPr/>
            <p:nvPr/>
          </p:nvSpPr>
          <p:spPr>
            <a:xfrm>
              <a:off x="6003036" y="3245738"/>
              <a:ext cx="822960" cy="3379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AAFFE4F-AEF0-4C19-8A31-E2AB610AB1D0}"/>
                </a:ext>
              </a:extLst>
            </p:cNvPr>
            <p:cNvSpPr/>
            <p:nvPr/>
          </p:nvSpPr>
          <p:spPr>
            <a:xfrm>
              <a:off x="6003036" y="1765449"/>
              <a:ext cx="822960" cy="3379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47C57F4-AEB3-4A04-9D67-D237626710E6}"/>
                </a:ext>
              </a:extLst>
            </p:cNvPr>
            <p:cNvSpPr/>
            <p:nvPr/>
          </p:nvSpPr>
          <p:spPr>
            <a:xfrm>
              <a:off x="8330184" y="1453743"/>
              <a:ext cx="822960" cy="3379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C46B08A-FEF5-41AC-A2F9-9663CBFD449B}"/>
              </a:ext>
            </a:extLst>
          </p:cNvPr>
          <p:cNvSpPr txBox="1"/>
          <p:nvPr/>
        </p:nvSpPr>
        <p:spPr>
          <a:xfrm>
            <a:off x="347472" y="277892"/>
            <a:ext cx="3675888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 structural paradox  (Jones 2011)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1B0F88-A23C-4374-977C-B9CD570D1D89}"/>
              </a:ext>
            </a:extLst>
          </p:cNvPr>
          <p:cNvSpPr txBox="1"/>
          <p:nvPr/>
        </p:nvSpPr>
        <p:spPr>
          <a:xfrm>
            <a:off x="4023360" y="310896"/>
            <a:ext cx="77358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‘VP’-Fronting with an overt subject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A832C4-97BD-4103-B337-C4A489047B11}"/>
              </a:ext>
            </a:extLst>
          </p:cNvPr>
          <p:cNvSpPr txBox="1"/>
          <p:nvPr/>
        </p:nvSpPr>
        <p:spPr>
          <a:xfrm>
            <a:off x="2734056" y="758952"/>
            <a:ext cx="840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Ghiradu</a:t>
            </a:r>
            <a:r>
              <a:rPr lang="en-GB" i="1" dirty="0"/>
              <a:t> a domo </a:t>
            </a:r>
            <a:r>
              <a:rPr lang="en-GB" i="1" dirty="0" err="1"/>
              <a:t>est</a:t>
            </a:r>
            <a:r>
              <a:rPr lang="en-GB" i="1" dirty="0"/>
              <a:t> </a:t>
            </a:r>
            <a:r>
              <a:rPr lang="en-GB" i="1" dirty="0" err="1"/>
              <a:t>Zuanne</a:t>
            </a:r>
            <a:r>
              <a:rPr lang="en-GB" i="1" dirty="0"/>
              <a:t>  </a:t>
            </a:r>
            <a:r>
              <a:rPr lang="en-GB" dirty="0"/>
              <a:t>‘John has returned home’ / ‘Has John returned home?’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22C2B0-4E9B-44F1-A83F-A9AC9BE79B13}"/>
              </a:ext>
            </a:extLst>
          </p:cNvPr>
          <p:cNvGrpSpPr/>
          <p:nvPr/>
        </p:nvGrpSpPr>
        <p:grpSpPr>
          <a:xfrm>
            <a:off x="429768" y="1060704"/>
            <a:ext cx="11329416" cy="1041811"/>
            <a:chOff x="429768" y="1060704"/>
            <a:chExt cx="11329416" cy="104181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CD6116A-2AEF-4754-956E-0221F84048FC}"/>
                </a:ext>
              </a:extLst>
            </p:cNvPr>
            <p:cNvSpPr txBox="1"/>
            <p:nvPr/>
          </p:nvSpPr>
          <p:spPr>
            <a:xfrm>
              <a:off x="429768" y="1060704"/>
              <a:ext cx="11329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To derive the correct ‘inverted’ order without Fronting, non-finite V must raise to Asp: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35BE95-CC3E-4C89-A2D8-4EDDBF5E5FC4}"/>
                </a:ext>
              </a:extLst>
            </p:cNvPr>
            <p:cNvSpPr txBox="1"/>
            <p:nvPr/>
          </p:nvSpPr>
          <p:spPr>
            <a:xfrm>
              <a:off x="1069848" y="1430036"/>
              <a:ext cx="10689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(1)                  	*</a:t>
              </a:r>
              <a:r>
                <a:rPr lang="en-GB" dirty="0">
                  <a:solidFill>
                    <a:schemeClr val="accent1"/>
                  </a:solidFill>
                </a:rPr>
                <a:t>[</a:t>
              </a:r>
              <a:r>
                <a:rPr lang="en-GB" baseline="-25000" dirty="0">
                  <a:solidFill>
                    <a:schemeClr val="accent1"/>
                  </a:solidFill>
                </a:rPr>
                <a:t>TP</a:t>
              </a:r>
              <a:r>
                <a:rPr lang="en-GB" dirty="0">
                  <a:solidFill>
                    <a:schemeClr val="accent1"/>
                  </a:solidFill>
                </a:rPr>
                <a:t>        </a:t>
              </a:r>
              <a:r>
                <a:rPr lang="en-GB" i="1" dirty="0" err="1"/>
                <a:t>est</a:t>
              </a:r>
              <a:r>
                <a:rPr lang="en-GB" dirty="0" err="1">
                  <a:solidFill>
                    <a:schemeClr val="accent1"/>
                  </a:solidFill>
                </a:rPr>
                <a:t>+T</a:t>
              </a:r>
              <a:r>
                <a:rPr lang="en-GB" dirty="0">
                  <a:solidFill>
                    <a:schemeClr val="accent1"/>
                  </a:solidFill>
                </a:rPr>
                <a:t>                       [</a:t>
              </a:r>
              <a:r>
                <a:rPr lang="en-GB" baseline="-25000" dirty="0" err="1">
                  <a:solidFill>
                    <a:schemeClr val="accent1"/>
                  </a:solidFill>
                </a:rPr>
                <a:t>AspP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i="1" dirty="0">
                  <a:solidFill>
                    <a:schemeClr val="accent1"/>
                  </a:solidFill>
                </a:rPr>
                <a:t>                   </a:t>
              </a:r>
              <a:r>
                <a:rPr lang="en-GB" dirty="0">
                  <a:solidFill>
                    <a:schemeClr val="accent1"/>
                  </a:solidFill>
                </a:rPr>
                <a:t>Asp  [</a:t>
              </a:r>
              <a:r>
                <a:rPr lang="en-GB" baseline="-25000" dirty="0">
                  <a:solidFill>
                    <a:schemeClr val="accent1"/>
                  </a:solidFill>
                </a:rPr>
                <a:t>VP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i="1" dirty="0" err="1"/>
                <a:t>Zuanne</a:t>
              </a:r>
              <a:r>
                <a:rPr lang="en-GB" i="1" dirty="0"/>
                <a:t>  </a:t>
              </a:r>
              <a:r>
                <a:rPr lang="en-GB" i="1" dirty="0" err="1"/>
                <a:t>ghiradu</a:t>
              </a:r>
              <a:r>
                <a:rPr lang="en-GB" dirty="0"/>
                <a:t> </a:t>
              </a:r>
              <a:r>
                <a:rPr lang="en-GB" i="1" dirty="0"/>
                <a:t>a domo</a:t>
              </a:r>
              <a:r>
                <a:rPr lang="en-GB" dirty="0">
                  <a:solidFill>
                    <a:schemeClr val="accent1"/>
                  </a:solidFill>
                </a:rPr>
                <a:t>]]]</a:t>
              </a:r>
              <a:endParaRPr lang="en-GB" i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7C1078-4490-45D2-8D42-8E119A1C5F78}"/>
                </a:ext>
              </a:extLst>
            </p:cNvPr>
            <p:cNvSpPr txBox="1"/>
            <p:nvPr/>
          </p:nvSpPr>
          <p:spPr>
            <a:xfrm>
              <a:off x="1069848" y="1733183"/>
              <a:ext cx="10689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(2)                    	  </a:t>
              </a:r>
              <a:r>
                <a:rPr lang="en-GB" dirty="0">
                  <a:solidFill>
                    <a:schemeClr val="accent1"/>
                  </a:solidFill>
                </a:rPr>
                <a:t>[</a:t>
              </a:r>
              <a:r>
                <a:rPr lang="en-GB" baseline="-25000" dirty="0">
                  <a:solidFill>
                    <a:schemeClr val="accent1"/>
                  </a:solidFill>
                </a:rPr>
                <a:t>TP</a:t>
              </a:r>
              <a:r>
                <a:rPr lang="en-GB" dirty="0">
                  <a:solidFill>
                    <a:schemeClr val="accent1"/>
                  </a:solidFill>
                </a:rPr>
                <a:t>        </a:t>
              </a:r>
              <a:r>
                <a:rPr lang="en-GB" i="1" dirty="0" err="1"/>
                <a:t>est</a:t>
              </a:r>
              <a:r>
                <a:rPr lang="en-GB" dirty="0" err="1">
                  <a:solidFill>
                    <a:schemeClr val="accent1"/>
                  </a:solidFill>
                </a:rPr>
                <a:t>+T</a:t>
              </a:r>
              <a:r>
                <a:rPr lang="en-GB" dirty="0">
                  <a:solidFill>
                    <a:schemeClr val="accent1"/>
                  </a:solidFill>
                </a:rPr>
                <a:t>                       [</a:t>
              </a:r>
              <a:r>
                <a:rPr lang="en-GB" baseline="-25000" dirty="0" err="1">
                  <a:solidFill>
                    <a:schemeClr val="accent1"/>
                  </a:solidFill>
                </a:rPr>
                <a:t>AspP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i="1" dirty="0">
                  <a:solidFill>
                    <a:schemeClr val="accent1"/>
                  </a:solidFill>
                </a:rPr>
                <a:t>    </a:t>
              </a:r>
              <a:r>
                <a:rPr lang="en-GB" dirty="0" err="1"/>
                <a:t>ghiradu+</a:t>
              </a:r>
              <a:r>
                <a:rPr lang="en-GB" dirty="0" err="1">
                  <a:solidFill>
                    <a:schemeClr val="accent1"/>
                  </a:solidFill>
                </a:rPr>
                <a:t>Asp</a:t>
              </a:r>
              <a:r>
                <a:rPr lang="en-GB" dirty="0">
                  <a:solidFill>
                    <a:schemeClr val="accent1"/>
                  </a:solidFill>
                </a:rPr>
                <a:t>  [</a:t>
              </a:r>
              <a:r>
                <a:rPr lang="en-GB" baseline="-25000" dirty="0">
                  <a:solidFill>
                    <a:schemeClr val="accent1"/>
                  </a:solidFill>
                </a:rPr>
                <a:t>VP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i="1" dirty="0" err="1"/>
                <a:t>Zuanne</a:t>
              </a:r>
              <a:r>
                <a:rPr lang="en-GB" i="1" dirty="0"/>
                <a:t>      ___     a domo</a:t>
              </a:r>
              <a:r>
                <a:rPr lang="en-GB" dirty="0">
                  <a:solidFill>
                    <a:schemeClr val="accent1"/>
                  </a:solidFill>
                </a:rPr>
                <a:t>]]]</a:t>
              </a:r>
              <a:endParaRPr lang="en-GB" i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A938F6D-47EC-4E52-942A-CAC3CBE57527}"/>
              </a:ext>
            </a:extLst>
          </p:cNvPr>
          <p:cNvGrpSpPr/>
          <p:nvPr/>
        </p:nvGrpSpPr>
        <p:grpSpPr>
          <a:xfrm>
            <a:off x="429768" y="2104282"/>
            <a:ext cx="11329416" cy="950212"/>
            <a:chOff x="429768" y="2104282"/>
            <a:chExt cx="11329416" cy="95021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18C851-F9ED-4FF7-880F-87CAB810F08E}"/>
                </a:ext>
              </a:extLst>
            </p:cNvPr>
            <p:cNvSpPr txBox="1"/>
            <p:nvPr/>
          </p:nvSpPr>
          <p:spPr>
            <a:xfrm>
              <a:off x="429768" y="2104282"/>
              <a:ext cx="113294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Problem: </a:t>
              </a:r>
              <a:r>
                <a:rPr lang="en-GB" i="1" dirty="0" err="1"/>
                <a:t>ghiradu</a:t>
              </a:r>
              <a:r>
                <a:rPr lang="en-GB" i="1" dirty="0"/>
                <a:t> a domo</a:t>
              </a:r>
              <a:r>
                <a:rPr lang="en-GB" dirty="0"/>
                <a:t> is no longer a constituent.</a:t>
              </a:r>
            </a:p>
            <a:p>
              <a:r>
                <a:rPr lang="en-GB" dirty="0"/>
                <a:t>Either V does not raise to Asp, so that ‘VP’-Fronting applies directly to the structure in (1)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91FF99F-3B13-437B-9AD9-7D71AB294DFF}"/>
                </a:ext>
              </a:extLst>
            </p:cNvPr>
            <p:cNvSpPr txBox="1"/>
            <p:nvPr/>
          </p:nvSpPr>
          <p:spPr>
            <a:xfrm>
              <a:off x="1069848" y="2685162"/>
              <a:ext cx="10689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(3)    </a:t>
              </a:r>
              <a:r>
                <a:rPr lang="en-GB" dirty="0">
                  <a:solidFill>
                    <a:schemeClr val="accent1"/>
                  </a:solidFill>
                </a:rPr>
                <a:t>[</a:t>
              </a:r>
              <a:r>
                <a:rPr lang="en-GB" baseline="-25000" dirty="0">
                  <a:solidFill>
                    <a:schemeClr val="accent1"/>
                  </a:solidFill>
                </a:rPr>
                <a:t>CP</a:t>
              </a:r>
              <a:r>
                <a:rPr lang="en-GB" dirty="0"/>
                <a:t>   </a:t>
              </a:r>
              <a:r>
                <a:rPr lang="en-GB" i="1" dirty="0" err="1"/>
                <a:t>ghiradu</a:t>
              </a:r>
              <a:r>
                <a:rPr lang="en-GB" dirty="0"/>
                <a:t> </a:t>
              </a:r>
              <a:r>
                <a:rPr lang="en-GB" i="1" dirty="0"/>
                <a:t>a domo</a:t>
              </a:r>
              <a:r>
                <a:rPr lang="en-GB" dirty="0"/>
                <a:t> </a:t>
              </a:r>
              <a:r>
                <a:rPr lang="en-GB" dirty="0">
                  <a:solidFill>
                    <a:schemeClr val="accent1"/>
                  </a:solidFill>
                </a:rPr>
                <a:t>[</a:t>
              </a:r>
              <a:r>
                <a:rPr lang="en-GB" baseline="-25000" dirty="0">
                  <a:solidFill>
                    <a:schemeClr val="accent1"/>
                  </a:solidFill>
                </a:rPr>
                <a:t>TP</a:t>
              </a:r>
              <a:r>
                <a:rPr lang="en-GB" dirty="0">
                  <a:solidFill>
                    <a:schemeClr val="accent1"/>
                  </a:solidFill>
                </a:rPr>
                <a:t>  </a:t>
              </a:r>
              <a:r>
                <a:rPr lang="en-GB" i="1" dirty="0" err="1"/>
                <a:t>est</a:t>
              </a:r>
              <a:r>
                <a:rPr lang="en-GB" dirty="0" err="1">
                  <a:solidFill>
                    <a:schemeClr val="accent1"/>
                  </a:solidFill>
                </a:rPr>
                <a:t>+T</a:t>
              </a:r>
              <a:r>
                <a:rPr lang="en-GB" dirty="0">
                  <a:solidFill>
                    <a:schemeClr val="accent1"/>
                  </a:solidFill>
                </a:rPr>
                <a:t>                    [</a:t>
              </a:r>
              <a:r>
                <a:rPr lang="en-GB" baseline="-25000" dirty="0" err="1">
                  <a:solidFill>
                    <a:schemeClr val="accent1"/>
                  </a:solidFill>
                </a:rPr>
                <a:t>AspP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i="1" dirty="0">
                  <a:solidFill>
                    <a:schemeClr val="accent1"/>
                  </a:solidFill>
                </a:rPr>
                <a:t>     </a:t>
              </a:r>
              <a:r>
                <a:rPr lang="en-GB" dirty="0">
                  <a:solidFill>
                    <a:schemeClr val="accent1"/>
                  </a:solidFill>
                </a:rPr>
                <a:t>Asp  [</a:t>
              </a:r>
              <a:r>
                <a:rPr lang="en-GB" baseline="-25000" dirty="0">
                  <a:solidFill>
                    <a:schemeClr val="accent1"/>
                  </a:solidFill>
                </a:rPr>
                <a:t>VP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i="1" dirty="0" err="1"/>
                <a:t>Zuanne</a:t>
              </a:r>
              <a:r>
                <a:rPr lang="en-GB" i="1" dirty="0"/>
                <a:t>          ___        </a:t>
              </a:r>
              <a:r>
                <a:rPr lang="en-GB" dirty="0">
                  <a:solidFill>
                    <a:schemeClr val="accent1"/>
                  </a:solidFill>
                </a:rPr>
                <a:t>]]]]</a:t>
              </a:r>
              <a:endParaRPr lang="en-GB" i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DEF2F2B-D313-43A8-A647-B2D3FA09E2DF}"/>
              </a:ext>
            </a:extLst>
          </p:cNvPr>
          <p:cNvGrpSpPr/>
          <p:nvPr/>
        </p:nvGrpSpPr>
        <p:grpSpPr>
          <a:xfrm>
            <a:off x="429768" y="2980283"/>
            <a:ext cx="11329416" cy="914217"/>
            <a:chOff x="429768" y="3166075"/>
            <a:chExt cx="11329416" cy="91421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DF2330-120A-40C7-A5BD-55A28EA0731D}"/>
                </a:ext>
              </a:extLst>
            </p:cNvPr>
            <p:cNvSpPr txBox="1"/>
            <p:nvPr/>
          </p:nvSpPr>
          <p:spPr>
            <a:xfrm>
              <a:off x="429768" y="3166075"/>
              <a:ext cx="11329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Or the subject raises to some position between Asp and T, so that ‘VP’-Fronting applies to </a:t>
              </a:r>
              <a:r>
                <a:rPr lang="en-GB" dirty="0" err="1"/>
                <a:t>AspP</a:t>
              </a:r>
              <a:r>
                <a:rPr lang="en-GB" dirty="0"/>
                <a:t>: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53C71BF-498A-445E-954A-634EB30D445F}"/>
                </a:ext>
              </a:extLst>
            </p:cNvPr>
            <p:cNvSpPr txBox="1"/>
            <p:nvPr/>
          </p:nvSpPr>
          <p:spPr>
            <a:xfrm>
              <a:off x="1069848" y="3415839"/>
              <a:ext cx="10689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(4)                    	 *</a:t>
              </a:r>
              <a:r>
                <a:rPr lang="en-GB" dirty="0">
                  <a:solidFill>
                    <a:schemeClr val="accent1"/>
                  </a:solidFill>
                </a:rPr>
                <a:t>[</a:t>
              </a:r>
              <a:r>
                <a:rPr lang="en-GB" baseline="-25000" dirty="0">
                  <a:solidFill>
                    <a:schemeClr val="accent1"/>
                  </a:solidFill>
                </a:rPr>
                <a:t>TP</a:t>
              </a:r>
              <a:r>
                <a:rPr lang="en-GB" dirty="0">
                  <a:solidFill>
                    <a:schemeClr val="accent1"/>
                  </a:solidFill>
                </a:rPr>
                <a:t>        </a:t>
              </a:r>
              <a:r>
                <a:rPr lang="en-GB" i="1" dirty="0" err="1"/>
                <a:t>est</a:t>
              </a:r>
              <a:r>
                <a:rPr lang="en-GB" dirty="0" err="1">
                  <a:solidFill>
                    <a:schemeClr val="accent1"/>
                  </a:solidFill>
                </a:rPr>
                <a:t>+T</a:t>
              </a:r>
              <a:r>
                <a:rPr lang="en-GB" dirty="0">
                  <a:solidFill>
                    <a:schemeClr val="accent1"/>
                  </a:solidFill>
                </a:rPr>
                <a:t>        </a:t>
              </a:r>
              <a:r>
                <a:rPr lang="en-GB" i="1" dirty="0" err="1"/>
                <a:t>Zuanne</a:t>
              </a:r>
              <a:r>
                <a:rPr lang="en-GB" dirty="0">
                  <a:solidFill>
                    <a:schemeClr val="accent1"/>
                  </a:solidFill>
                </a:rPr>
                <a:t> [</a:t>
              </a:r>
              <a:r>
                <a:rPr lang="en-GB" baseline="-25000" dirty="0" err="1">
                  <a:solidFill>
                    <a:schemeClr val="accent1"/>
                  </a:solidFill>
                </a:rPr>
                <a:t>AspP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i="1" dirty="0">
                  <a:solidFill>
                    <a:schemeClr val="accent1"/>
                  </a:solidFill>
                </a:rPr>
                <a:t>    </a:t>
              </a:r>
              <a:r>
                <a:rPr lang="en-GB" dirty="0" err="1"/>
                <a:t>ghiradu+</a:t>
              </a:r>
              <a:r>
                <a:rPr lang="en-GB" dirty="0" err="1">
                  <a:solidFill>
                    <a:schemeClr val="accent1"/>
                  </a:solidFill>
                </a:rPr>
                <a:t>Asp</a:t>
              </a:r>
              <a:r>
                <a:rPr lang="en-GB" dirty="0">
                  <a:solidFill>
                    <a:schemeClr val="accent1"/>
                  </a:solidFill>
                </a:rPr>
                <a:t>  [</a:t>
              </a:r>
              <a:r>
                <a:rPr lang="en-GB" baseline="-25000" dirty="0">
                  <a:solidFill>
                    <a:schemeClr val="accent1"/>
                  </a:solidFill>
                </a:rPr>
                <a:t>VP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dirty="0"/>
                <a:t>___</a:t>
              </a:r>
              <a:r>
                <a:rPr lang="en-GB" dirty="0">
                  <a:solidFill>
                    <a:schemeClr val="accent1"/>
                  </a:solidFill>
                </a:rPr>
                <a:t>   </a:t>
              </a:r>
              <a:r>
                <a:rPr lang="en-GB" i="1" dirty="0"/>
                <a:t>___     a domo</a:t>
              </a:r>
              <a:r>
                <a:rPr lang="en-GB" dirty="0">
                  <a:solidFill>
                    <a:schemeClr val="accent1"/>
                  </a:solidFill>
                </a:rPr>
                <a:t>]]]</a:t>
              </a:r>
              <a:endParaRPr lang="en-GB" i="1" dirty="0">
                <a:solidFill>
                  <a:schemeClr val="accent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6FB3968-DAC7-4F48-ADAE-27D1F82F59B0}"/>
                </a:ext>
              </a:extLst>
            </p:cNvPr>
            <p:cNvSpPr txBox="1"/>
            <p:nvPr/>
          </p:nvSpPr>
          <p:spPr>
            <a:xfrm>
              <a:off x="1069848" y="3710960"/>
              <a:ext cx="10689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(5)    </a:t>
              </a:r>
              <a:r>
                <a:rPr lang="en-GB" dirty="0">
                  <a:solidFill>
                    <a:schemeClr val="accent1"/>
                  </a:solidFill>
                </a:rPr>
                <a:t>[</a:t>
              </a:r>
              <a:r>
                <a:rPr lang="en-GB" baseline="-25000" dirty="0">
                  <a:solidFill>
                    <a:schemeClr val="accent1"/>
                  </a:solidFill>
                </a:rPr>
                <a:t>CP</a:t>
              </a:r>
              <a:r>
                <a:rPr lang="en-GB" dirty="0"/>
                <a:t>  </a:t>
              </a:r>
              <a:r>
                <a:rPr lang="en-GB" dirty="0">
                  <a:solidFill>
                    <a:schemeClr val="accent1"/>
                  </a:solidFill>
                </a:rPr>
                <a:t>[</a:t>
              </a:r>
              <a:r>
                <a:rPr lang="en-GB" baseline="-25000" dirty="0" err="1">
                  <a:solidFill>
                    <a:schemeClr val="accent1"/>
                  </a:solidFill>
                </a:rPr>
                <a:t>AspP</a:t>
              </a:r>
              <a:r>
                <a:rPr lang="en-GB" dirty="0">
                  <a:solidFill>
                    <a:schemeClr val="accent1"/>
                  </a:solidFill>
                </a:rPr>
                <a:t>  </a:t>
              </a:r>
              <a:r>
                <a:rPr lang="en-GB" i="1" dirty="0" err="1"/>
                <a:t>ghiradu</a:t>
              </a:r>
              <a:r>
                <a:rPr lang="en-GB" dirty="0"/>
                <a:t> </a:t>
              </a:r>
              <a:r>
                <a:rPr lang="en-GB" i="1" dirty="0"/>
                <a:t>a domo </a:t>
              </a:r>
              <a:r>
                <a:rPr lang="en-GB" dirty="0"/>
                <a:t>] </a:t>
              </a:r>
              <a:r>
                <a:rPr lang="en-GB" dirty="0">
                  <a:solidFill>
                    <a:schemeClr val="accent1"/>
                  </a:solidFill>
                </a:rPr>
                <a:t>[</a:t>
              </a:r>
              <a:r>
                <a:rPr lang="en-GB" baseline="-25000" dirty="0">
                  <a:solidFill>
                    <a:schemeClr val="accent1"/>
                  </a:solidFill>
                </a:rPr>
                <a:t>TP</a:t>
              </a:r>
              <a:r>
                <a:rPr lang="en-GB" dirty="0">
                  <a:solidFill>
                    <a:schemeClr val="accent1"/>
                  </a:solidFill>
                </a:rPr>
                <a:t>  </a:t>
              </a:r>
              <a:r>
                <a:rPr lang="en-GB" i="1" dirty="0" err="1"/>
                <a:t>est</a:t>
              </a:r>
              <a:r>
                <a:rPr lang="en-GB" dirty="0" err="1">
                  <a:solidFill>
                    <a:schemeClr val="accent1"/>
                  </a:solidFill>
                </a:rPr>
                <a:t>+T</a:t>
              </a:r>
              <a:r>
                <a:rPr lang="en-GB" dirty="0">
                  <a:solidFill>
                    <a:schemeClr val="accent1"/>
                  </a:solidFill>
                </a:rPr>
                <a:t>     </a:t>
              </a:r>
              <a:r>
                <a:rPr lang="en-GB" i="1" dirty="0" err="1"/>
                <a:t>Zuanne</a:t>
              </a:r>
              <a:r>
                <a:rPr lang="en-GB" dirty="0">
                  <a:solidFill>
                    <a:schemeClr val="accent1"/>
                  </a:solidFill>
                </a:rPr>
                <a:t>    [</a:t>
              </a:r>
              <a:r>
                <a:rPr lang="en-GB" baseline="-25000" dirty="0" err="1">
                  <a:solidFill>
                    <a:schemeClr val="accent1"/>
                  </a:solidFill>
                </a:rPr>
                <a:t>AspP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i="1" dirty="0">
                  <a:solidFill>
                    <a:schemeClr val="accent1"/>
                  </a:solidFill>
                </a:rPr>
                <a:t>     </a:t>
              </a:r>
              <a:r>
                <a:rPr lang="en-GB" dirty="0">
                  <a:solidFill>
                    <a:schemeClr val="accent1"/>
                  </a:solidFill>
                </a:rPr>
                <a:t>___     ]]]</a:t>
              </a:r>
              <a:endParaRPr lang="en-GB" i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0301447-9144-469F-8D09-62DD428D6051}"/>
              </a:ext>
            </a:extLst>
          </p:cNvPr>
          <p:cNvGrpSpPr/>
          <p:nvPr/>
        </p:nvGrpSpPr>
        <p:grpSpPr>
          <a:xfrm>
            <a:off x="429768" y="3894500"/>
            <a:ext cx="11329416" cy="682051"/>
            <a:chOff x="429768" y="4188026"/>
            <a:chExt cx="11329416" cy="68205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10AC093-3380-4367-8A61-71E241DF5B47}"/>
                </a:ext>
              </a:extLst>
            </p:cNvPr>
            <p:cNvSpPr txBox="1"/>
            <p:nvPr/>
          </p:nvSpPr>
          <p:spPr>
            <a:xfrm>
              <a:off x="429768" y="4188026"/>
              <a:ext cx="11329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 order in (4) is ungrammatical if Fronting does not apply, or if it applies to the complement: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FBFAC1B-4CAB-48C6-9FF1-88D20F11D608}"/>
                </a:ext>
              </a:extLst>
            </p:cNvPr>
            <p:cNvSpPr txBox="1"/>
            <p:nvPr/>
          </p:nvSpPr>
          <p:spPr>
            <a:xfrm>
              <a:off x="1069848" y="4500745"/>
              <a:ext cx="10689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(6)   *</a:t>
              </a:r>
              <a:r>
                <a:rPr lang="en-GB" dirty="0">
                  <a:solidFill>
                    <a:srgbClr val="A8475A"/>
                  </a:solidFill>
                </a:rPr>
                <a:t>[</a:t>
              </a:r>
              <a:r>
                <a:rPr lang="en-GB" baseline="-25000" dirty="0">
                  <a:solidFill>
                    <a:srgbClr val="A8475A"/>
                  </a:solidFill>
                </a:rPr>
                <a:t>CP</a:t>
              </a:r>
              <a:r>
                <a:rPr lang="en-GB" dirty="0"/>
                <a:t>    </a:t>
              </a:r>
              <a:r>
                <a:rPr lang="en-GB" i="1" dirty="0"/>
                <a:t>a domo</a:t>
              </a:r>
              <a:r>
                <a:rPr lang="en-GB" dirty="0"/>
                <a:t> </a:t>
              </a:r>
              <a:r>
                <a:rPr lang="en-GB" dirty="0">
                  <a:solidFill>
                    <a:schemeClr val="accent1"/>
                  </a:solidFill>
                </a:rPr>
                <a:t>[</a:t>
              </a:r>
              <a:r>
                <a:rPr lang="en-GB" baseline="-25000" dirty="0">
                  <a:solidFill>
                    <a:schemeClr val="accent1"/>
                  </a:solidFill>
                </a:rPr>
                <a:t>TP</a:t>
              </a:r>
              <a:r>
                <a:rPr lang="en-GB" dirty="0">
                  <a:solidFill>
                    <a:schemeClr val="accent1"/>
                  </a:solidFill>
                </a:rPr>
                <a:t>        </a:t>
              </a:r>
              <a:r>
                <a:rPr lang="en-GB" i="1" dirty="0" err="1"/>
                <a:t>est</a:t>
              </a:r>
              <a:r>
                <a:rPr lang="en-GB" dirty="0" err="1">
                  <a:solidFill>
                    <a:schemeClr val="accent1"/>
                  </a:solidFill>
                </a:rPr>
                <a:t>+T</a:t>
              </a:r>
              <a:r>
                <a:rPr lang="en-GB" dirty="0">
                  <a:solidFill>
                    <a:schemeClr val="accent1"/>
                  </a:solidFill>
                </a:rPr>
                <a:t>        </a:t>
              </a:r>
              <a:r>
                <a:rPr lang="en-GB" i="1" dirty="0" err="1"/>
                <a:t>Zuanne</a:t>
              </a:r>
              <a:r>
                <a:rPr lang="en-GB" dirty="0">
                  <a:solidFill>
                    <a:schemeClr val="accent1"/>
                  </a:solidFill>
                </a:rPr>
                <a:t> [</a:t>
              </a:r>
              <a:r>
                <a:rPr lang="en-GB" baseline="-25000" dirty="0" err="1">
                  <a:solidFill>
                    <a:schemeClr val="accent1"/>
                  </a:solidFill>
                </a:rPr>
                <a:t>AspP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i="1" dirty="0">
                  <a:solidFill>
                    <a:schemeClr val="accent1"/>
                  </a:solidFill>
                </a:rPr>
                <a:t>    </a:t>
              </a:r>
              <a:r>
                <a:rPr lang="en-GB" dirty="0" err="1"/>
                <a:t>ghiradu+</a:t>
              </a:r>
              <a:r>
                <a:rPr lang="en-GB" dirty="0" err="1">
                  <a:solidFill>
                    <a:schemeClr val="accent1"/>
                  </a:solidFill>
                </a:rPr>
                <a:t>Asp</a:t>
              </a:r>
              <a:r>
                <a:rPr lang="en-GB" dirty="0">
                  <a:solidFill>
                    <a:schemeClr val="accent1"/>
                  </a:solidFill>
                </a:rPr>
                <a:t>  [</a:t>
              </a:r>
              <a:r>
                <a:rPr lang="en-GB" baseline="-25000" dirty="0">
                  <a:solidFill>
                    <a:schemeClr val="accent1"/>
                  </a:solidFill>
                </a:rPr>
                <a:t>VP</a:t>
              </a:r>
              <a:r>
                <a:rPr lang="en-GB" dirty="0">
                  <a:solidFill>
                    <a:schemeClr val="accent1"/>
                  </a:solidFill>
                </a:rPr>
                <a:t> </a:t>
              </a:r>
              <a:r>
                <a:rPr lang="en-GB" dirty="0"/>
                <a:t>___</a:t>
              </a:r>
              <a:r>
                <a:rPr lang="en-GB" dirty="0">
                  <a:solidFill>
                    <a:schemeClr val="accent1"/>
                  </a:solidFill>
                </a:rPr>
                <a:t>   </a:t>
              </a:r>
              <a:r>
                <a:rPr lang="en-GB" i="1" dirty="0"/>
                <a:t>___ ___</a:t>
              </a:r>
              <a:r>
                <a:rPr lang="en-GB" dirty="0">
                  <a:solidFill>
                    <a:schemeClr val="accent1"/>
                  </a:solidFill>
                </a:rPr>
                <a:t>]]]]</a:t>
              </a:r>
              <a:endParaRPr lang="en-GB" i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D30ED62-C9B7-4B68-B5B1-8E5560A868E9}"/>
              </a:ext>
            </a:extLst>
          </p:cNvPr>
          <p:cNvSpPr txBox="1"/>
          <p:nvPr/>
        </p:nvSpPr>
        <p:spPr>
          <a:xfrm>
            <a:off x="553212" y="4633164"/>
            <a:ext cx="11082528" cy="12003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Proposal: The Intervention Constraint proposed earlier applies to the dependency between an auxiliary and the non-finite verb-form which it selects:</a:t>
            </a:r>
          </a:p>
          <a:p>
            <a:r>
              <a:rPr lang="en-GB" dirty="0"/>
              <a:t>	Structures of the form X – SUBJ – Y are deviant if Y is ‘dependent’ on X</a:t>
            </a:r>
          </a:p>
          <a:p>
            <a:r>
              <a:rPr lang="en-GB" dirty="0"/>
              <a:t>			    *V</a:t>
            </a:r>
            <a:r>
              <a:rPr lang="en-GB" baseline="-25000" dirty="0"/>
              <a:t>AUX</a:t>
            </a:r>
            <a:r>
              <a:rPr lang="en-GB" dirty="0"/>
              <a:t> – SUBJ – Non-finite V  </a:t>
            </a:r>
          </a:p>
        </p:txBody>
      </p:sp>
    </p:spTree>
    <p:extLst>
      <p:ext uri="{BB962C8B-B14F-4D97-AF65-F5344CB8AC3E}">
        <p14:creationId xmlns:p14="http://schemas.microsoft.com/office/powerpoint/2010/main" val="11160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8C974-ABB8-44F2-9A56-93D9310987C5}"/>
              </a:ext>
            </a:extLst>
          </p:cNvPr>
          <p:cNvSpPr txBox="1"/>
          <p:nvPr/>
        </p:nvSpPr>
        <p:spPr>
          <a:xfrm>
            <a:off x="637037" y="2351085"/>
            <a:ext cx="2918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C0C0C0"/>
                </a:highlight>
              </a:rPr>
              <a:t>Possessives</a:t>
            </a:r>
            <a:br>
              <a:rPr lang="en-GB" dirty="0">
                <a:highlight>
                  <a:srgbClr val="C0C0C0"/>
                </a:highlight>
              </a:rPr>
            </a:br>
            <a:r>
              <a:rPr lang="en-GB" dirty="0"/>
              <a:t>Agreement with ‘</a:t>
            </a:r>
            <a:r>
              <a:rPr lang="en-GB" dirty="0" err="1"/>
              <a:t>possessee</a:t>
            </a:r>
            <a:r>
              <a:rPr lang="en-GB" dirty="0"/>
              <a:t>’:</a:t>
            </a:r>
          </a:p>
          <a:p>
            <a:r>
              <a:rPr lang="en-GB" i="1" dirty="0" err="1"/>
              <a:t>miu</a:t>
            </a:r>
            <a:r>
              <a:rPr lang="en-GB" i="1" dirty="0"/>
              <a:t>, -a, -</a:t>
            </a:r>
            <a:r>
              <a:rPr lang="en-GB" i="1" dirty="0" err="1"/>
              <a:t>os</a:t>
            </a:r>
            <a:r>
              <a:rPr lang="en-GB" i="1" dirty="0"/>
              <a:t>, -as </a:t>
            </a:r>
            <a:r>
              <a:rPr lang="en-GB" dirty="0"/>
              <a:t>‘my’</a:t>
            </a:r>
            <a:br>
              <a:rPr lang="en-GB" i="1" dirty="0"/>
            </a:br>
            <a:r>
              <a:rPr lang="en-GB" i="1" dirty="0" err="1"/>
              <a:t>tuo</a:t>
            </a:r>
            <a:r>
              <a:rPr lang="en-GB" i="1" dirty="0"/>
              <a:t>, -a, -</a:t>
            </a:r>
            <a:r>
              <a:rPr lang="en-GB" i="1" dirty="0" err="1"/>
              <a:t>os</a:t>
            </a:r>
            <a:r>
              <a:rPr lang="en-GB" i="1" dirty="0"/>
              <a:t>, -as </a:t>
            </a:r>
            <a:r>
              <a:rPr lang="en-GB" dirty="0"/>
              <a:t>‘your (sing)</a:t>
            </a:r>
          </a:p>
          <a:p>
            <a:r>
              <a:rPr lang="en-GB" i="1" dirty="0" err="1"/>
              <a:t>suo</a:t>
            </a:r>
            <a:r>
              <a:rPr lang="en-GB" i="1" dirty="0"/>
              <a:t>, -a, -</a:t>
            </a:r>
            <a:r>
              <a:rPr lang="en-GB" i="1" dirty="0" err="1"/>
              <a:t>os</a:t>
            </a:r>
            <a:r>
              <a:rPr lang="en-GB" i="1" dirty="0"/>
              <a:t>, -as </a:t>
            </a:r>
            <a:r>
              <a:rPr lang="en-GB" dirty="0"/>
              <a:t>‘his/her’</a:t>
            </a:r>
          </a:p>
          <a:p>
            <a:r>
              <a:rPr lang="en-GB" i="1" dirty="0" err="1"/>
              <a:t>nostru</a:t>
            </a:r>
            <a:r>
              <a:rPr lang="en-GB" i="1" dirty="0"/>
              <a:t>, -a, -</a:t>
            </a:r>
            <a:r>
              <a:rPr lang="en-GB" i="1" dirty="0" err="1"/>
              <a:t>os</a:t>
            </a:r>
            <a:r>
              <a:rPr lang="en-GB" i="1" dirty="0"/>
              <a:t>, -as </a:t>
            </a:r>
            <a:r>
              <a:rPr lang="en-GB" dirty="0"/>
              <a:t>‘our’</a:t>
            </a:r>
          </a:p>
          <a:p>
            <a:r>
              <a:rPr lang="en-GB" i="1" dirty="0" err="1"/>
              <a:t>vostru</a:t>
            </a:r>
            <a:r>
              <a:rPr lang="en-GB" i="1" dirty="0"/>
              <a:t>, -a, -</a:t>
            </a:r>
            <a:r>
              <a:rPr lang="en-GB" i="1" dirty="0" err="1"/>
              <a:t>os</a:t>
            </a:r>
            <a:r>
              <a:rPr lang="en-GB" i="1" dirty="0"/>
              <a:t>, -as </a:t>
            </a:r>
            <a:r>
              <a:rPr lang="en-GB" dirty="0"/>
              <a:t>‘your’ (</a:t>
            </a:r>
            <a:r>
              <a:rPr lang="en-GB" dirty="0" err="1"/>
              <a:t>pl</a:t>
            </a:r>
            <a:r>
              <a:rPr lang="en-GB" dirty="0"/>
              <a:t>)</a:t>
            </a:r>
          </a:p>
          <a:p>
            <a:r>
              <a:rPr lang="en-GB" i="1" dirty="0" err="1"/>
              <a:t>issoro</a:t>
            </a:r>
            <a:r>
              <a:rPr lang="en-GB" dirty="0"/>
              <a:t> ‘their’ -- invariable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24BCD87-253D-4849-8C26-ABAF09064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908884"/>
              </p:ext>
            </p:extLst>
          </p:nvPr>
        </p:nvGraphicFramePr>
        <p:xfrm>
          <a:off x="5009154" y="492533"/>
          <a:ext cx="307651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567">
                  <a:extLst>
                    <a:ext uri="{9D8B030D-6E8A-4147-A177-3AD203B41FA5}">
                      <a16:colId xmlns:a16="http://schemas.microsoft.com/office/drawing/2014/main" val="359939875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Sing.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Pl.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(</a:t>
                      </a:r>
                      <a:r>
                        <a:rPr lang="en-GB" sz="1800" dirty="0" err="1"/>
                        <a:t>Campi-danese</a:t>
                      </a:r>
                      <a:r>
                        <a:rPr lang="en-GB" sz="1800" dirty="0"/>
                        <a:t>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800" dirty="0"/>
                        <a:t>Masc.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err="1"/>
                        <a:t>su</a:t>
                      </a:r>
                      <a:endParaRPr lang="en-GB" sz="1800" i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err="1"/>
                        <a:t>sos</a:t>
                      </a:r>
                      <a:endParaRPr lang="en-GB" sz="1800" i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i="1" dirty="0"/>
                        <a:t>is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800" dirty="0"/>
                        <a:t>Fem.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err="1"/>
                        <a:t>sa</a:t>
                      </a:r>
                      <a:endParaRPr lang="en-GB" sz="1800" i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err="1"/>
                        <a:t>sas</a:t>
                      </a:r>
                      <a:endParaRPr lang="en-GB" sz="1800" i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1BA7B38F-ECC2-437D-A887-5627A97663C2}"/>
              </a:ext>
            </a:extLst>
          </p:cNvPr>
          <p:cNvGrpSpPr/>
          <p:nvPr/>
        </p:nvGrpSpPr>
        <p:grpSpPr>
          <a:xfrm>
            <a:off x="566374" y="439669"/>
            <a:ext cx="4520756" cy="1661994"/>
            <a:chOff x="1205341" y="3993213"/>
            <a:chExt cx="4520756" cy="166199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9C8FE29-1C00-4820-BAA5-271B7BEF7DB7}"/>
                </a:ext>
              </a:extLst>
            </p:cNvPr>
            <p:cNvSpPr txBox="1"/>
            <p:nvPr/>
          </p:nvSpPr>
          <p:spPr>
            <a:xfrm>
              <a:off x="1205341" y="3993213"/>
              <a:ext cx="2017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highlight>
                    <a:srgbClr val="C0C0C0"/>
                  </a:highlight>
                </a:rPr>
                <a:t>Some determiners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B8D9D83-BBCF-4057-9C29-93D6B775A5CF}"/>
                </a:ext>
              </a:extLst>
            </p:cNvPr>
            <p:cNvSpPr txBox="1"/>
            <p:nvPr/>
          </p:nvSpPr>
          <p:spPr>
            <a:xfrm>
              <a:off x="4057095" y="3993213"/>
              <a:ext cx="1669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Definite article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FEEC49B-6D68-4FFB-B7DB-375ADD4CC77B}"/>
                </a:ext>
              </a:extLst>
            </p:cNvPr>
            <p:cNvSpPr txBox="1"/>
            <p:nvPr/>
          </p:nvSpPr>
          <p:spPr>
            <a:xfrm>
              <a:off x="1215230" y="4362545"/>
              <a:ext cx="3925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Indefinite article: </a:t>
              </a:r>
              <a:r>
                <a:rPr lang="en-GB" i="1" dirty="0" err="1"/>
                <a:t>unu</a:t>
              </a:r>
              <a:r>
                <a:rPr lang="en-GB" i="1" dirty="0"/>
                <a:t>/</a:t>
              </a:r>
              <a:r>
                <a:rPr lang="en-GB" i="1" dirty="0" err="1"/>
                <a:t>una</a:t>
              </a:r>
              <a:r>
                <a:rPr lang="en-GB" i="1" dirty="0"/>
                <a:t> </a:t>
              </a:r>
              <a:r>
                <a:rPr lang="en-GB" dirty="0"/>
                <a:t>‘a’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59910A1-A486-41B0-869E-B423D167C853}"/>
                </a:ext>
              </a:extLst>
            </p:cNvPr>
            <p:cNvSpPr txBox="1"/>
            <p:nvPr/>
          </p:nvSpPr>
          <p:spPr>
            <a:xfrm>
              <a:off x="1285240" y="4731877"/>
              <a:ext cx="43027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Demonstratives:</a:t>
              </a:r>
              <a:br>
                <a:rPr lang="en-GB" dirty="0"/>
              </a:br>
              <a:r>
                <a:rPr lang="en-GB" i="1" dirty="0" err="1"/>
                <a:t>custu</a:t>
              </a:r>
              <a:r>
                <a:rPr lang="en-GB" i="1" dirty="0"/>
                <a:t>, -a, </a:t>
              </a:r>
              <a:r>
                <a:rPr lang="en-GB" i="1" dirty="0" err="1"/>
                <a:t>os</a:t>
              </a:r>
              <a:r>
                <a:rPr lang="en-GB" i="1" dirty="0"/>
                <a:t>, as</a:t>
              </a:r>
              <a:r>
                <a:rPr lang="en-GB" dirty="0"/>
                <a:t> ‘this’</a:t>
              </a:r>
              <a:br>
                <a:rPr lang="en-GB" i="1" dirty="0"/>
              </a:br>
              <a:r>
                <a:rPr lang="en-GB" i="1" dirty="0" err="1"/>
                <a:t>cuddu</a:t>
              </a:r>
              <a:r>
                <a:rPr lang="en-GB" i="1" dirty="0"/>
                <a:t>, -a, </a:t>
              </a:r>
              <a:r>
                <a:rPr lang="en-GB" i="1" dirty="0" err="1"/>
                <a:t>os</a:t>
              </a:r>
              <a:r>
                <a:rPr lang="en-GB" i="1" dirty="0"/>
                <a:t>, as</a:t>
              </a:r>
              <a:r>
                <a:rPr lang="en-GB" dirty="0"/>
                <a:t> ‘that’</a:t>
              </a:r>
            </a:p>
          </p:txBody>
        </p:sp>
      </p:grp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622518"/>
              </p:ext>
            </p:extLst>
          </p:nvPr>
        </p:nvGraphicFramePr>
        <p:xfrm>
          <a:off x="3880238" y="2101663"/>
          <a:ext cx="7780865" cy="2927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bg1"/>
                          </a:solidFill>
                        </a:rPr>
                        <a:t>Personal pronouns (disjunctive)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06">
                <a:tc rowSpan="3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Sing.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Pl.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42">
                <a:tc vMerge="1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accent1"/>
                          </a:solidFill>
                        </a:rPr>
                        <a:t>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accent1"/>
                          </a:solidFill>
                        </a:rPr>
                        <a:t>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accent1"/>
                          </a:solidFill>
                        </a:rPr>
                        <a:t>M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accent1"/>
                          </a:solidFill>
                        </a:rPr>
                        <a:t>F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942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Nom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jeo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isse</a:t>
                      </a:r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/-u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issa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nois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bois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issos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issas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942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Acc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dat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mie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tie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942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Comitative (</a:t>
                      </a:r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chin)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megus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tegus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942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Oblique (</a:t>
                      </a:r>
                      <a:r>
                        <a:rPr lang="en-GB" sz="1800" b="0" i="0" dirty="0">
                          <a:solidFill>
                            <a:schemeClr val="tx1"/>
                          </a:solidFill>
                        </a:rPr>
                        <a:t>Prep)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me(ne)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te</a:t>
                      </a:r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(ne)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5554133" y="5088465"/>
            <a:ext cx="2286001" cy="976531"/>
            <a:chOff x="5554133" y="5020732"/>
            <a:chExt cx="2286001" cy="976531"/>
          </a:xfrm>
        </p:grpSpPr>
        <p:sp>
          <p:nvSpPr>
            <p:cNvPr id="26" name="TextBox 25"/>
            <p:cNvSpPr txBox="1"/>
            <p:nvPr/>
          </p:nvSpPr>
          <p:spPr>
            <a:xfrm>
              <a:off x="5554133" y="5350932"/>
              <a:ext cx="2286001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Polite form </a:t>
              </a:r>
              <a:r>
                <a:rPr lang="en-GB" i="1" dirty="0" err="1"/>
                <a:t>vostè</a:t>
              </a:r>
              <a:r>
                <a:rPr lang="en-GB" i="1" dirty="0"/>
                <a:t> </a:t>
              </a:r>
            </a:p>
            <a:p>
              <a:pPr algn="ctr"/>
              <a:r>
                <a:rPr lang="en-GB" dirty="0"/>
                <a:t>(syntactically 3Sg.)</a:t>
              </a:r>
            </a:p>
          </p:txBody>
        </p:sp>
        <p:sp>
          <p:nvSpPr>
            <p:cNvPr id="27" name="Down Arrow 26"/>
            <p:cNvSpPr/>
            <p:nvPr/>
          </p:nvSpPr>
          <p:spPr>
            <a:xfrm flipV="1">
              <a:off x="6553199" y="5020732"/>
              <a:ext cx="287867" cy="397935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3769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85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939992"/>
              </p:ext>
            </p:extLst>
          </p:nvPr>
        </p:nvGraphicFramePr>
        <p:xfrm>
          <a:off x="434305" y="315196"/>
          <a:ext cx="7780865" cy="2240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5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5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 gridSpan="11"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bg1"/>
                          </a:solidFill>
                        </a:rPr>
                        <a:t>Clitic</a:t>
                      </a:r>
                      <a:r>
                        <a:rPr lang="en-GB" sz="1800" b="0" dirty="0">
                          <a:solidFill>
                            <a:schemeClr val="bg1"/>
                          </a:solidFill>
                        </a:rPr>
                        <a:t> pronouns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06">
                <a:tc rowSpan="3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Sing.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Pl.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42">
                <a:tc vMerge="1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 err="1">
                          <a:solidFill>
                            <a:schemeClr val="tx1"/>
                          </a:solidFill>
                        </a:rPr>
                        <a:t>Refl</a:t>
                      </a:r>
                      <a:endParaRPr lang="en-GB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 err="1">
                          <a:solidFill>
                            <a:schemeClr val="tx1"/>
                          </a:solidFill>
                        </a:rPr>
                        <a:t>Refl</a:t>
                      </a:r>
                      <a:endParaRPr lang="en-GB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942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Acc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ti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err="1">
                          <a:solidFill>
                            <a:schemeClr val="tx1"/>
                          </a:solidFill>
                        </a:rPr>
                        <a:t>lu</a:t>
                      </a:r>
                      <a:endParaRPr lang="en-GB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i="1" dirty="0" err="1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n-GB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nos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bos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los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>
                          <a:solidFill>
                            <a:schemeClr val="tx1"/>
                          </a:solidFill>
                        </a:rPr>
                        <a:t>las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i="1" dirty="0" err="1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n-GB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Dat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li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lis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0988" y="2662518"/>
            <a:ext cx="7718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Campidanese</a:t>
            </a:r>
            <a:r>
              <a:rPr lang="en-GB" dirty="0"/>
              <a:t>:</a:t>
            </a:r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person forms are </a:t>
            </a:r>
            <a:r>
              <a:rPr lang="en-GB" i="1" dirty="0" err="1"/>
              <a:t>ddu</a:t>
            </a:r>
            <a:r>
              <a:rPr lang="en-GB" i="1" dirty="0"/>
              <a:t>, </a:t>
            </a:r>
            <a:r>
              <a:rPr lang="en-GB" i="1" dirty="0" err="1"/>
              <a:t>dda</a:t>
            </a:r>
            <a:r>
              <a:rPr lang="en-GB" i="1" dirty="0"/>
              <a:t>, </a:t>
            </a:r>
            <a:r>
              <a:rPr lang="en-GB" i="1" dirty="0" err="1"/>
              <a:t>ddi</a:t>
            </a:r>
            <a:r>
              <a:rPr lang="en-GB" i="1" dirty="0"/>
              <a:t>, </a:t>
            </a:r>
            <a:r>
              <a:rPr lang="en-GB" i="1" dirty="0" err="1"/>
              <a:t>ddus</a:t>
            </a:r>
            <a:r>
              <a:rPr lang="en-GB" i="1" dirty="0"/>
              <a:t>, </a:t>
            </a:r>
            <a:r>
              <a:rPr lang="en-GB" i="1" dirty="0" err="1"/>
              <a:t>ddas</a:t>
            </a:r>
            <a:r>
              <a:rPr lang="en-GB" i="1" dirty="0"/>
              <a:t>, </a:t>
            </a:r>
            <a:r>
              <a:rPr lang="en-GB" i="1" dirty="0" err="1"/>
              <a:t>ddis</a:t>
            </a:r>
            <a:endParaRPr lang="en-GB" i="1" dirty="0"/>
          </a:p>
          <a:p>
            <a:r>
              <a:rPr lang="en-GB" dirty="0"/>
              <a:t>The forms </a:t>
            </a:r>
            <a:r>
              <a:rPr lang="en-GB" i="1" dirty="0" err="1"/>
              <a:t>nos</a:t>
            </a:r>
            <a:r>
              <a:rPr lang="en-GB" i="1" dirty="0"/>
              <a:t> </a:t>
            </a:r>
            <a:r>
              <a:rPr lang="en-GB" dirty="0"/>
              <a:t>and </a:t>
            </a:r>
            <a:r>
              <a:rPr lang="en-GB" i="1" dirty="0" err="1"/>
              <a:t>bos</a:t>
            </a:r>
            <a:r>
              <a:rPr lang="en-GB" dirty="0"/>
              <a:t> are used only as enclitics, replaced by </a:t>
            </a:r>
            <a:r>
              <a:rPr lang="en-GB" i="1" dirty="0" err="1"/>
              <a:t>si</a:t>
            </a:r>
            <a:r>
              <a:rPr lang="en-GB" i="1" dirty="0"/>
              <a:t> </a:t>
            </a:r>
            <a:r>
              <a:rPr lang="en-GB" dirty="0"/>
              <a:t>in preverbal position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988" y="3862846"/>
            <a:ext cx="77992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Clitics</a:t>
            </a:r>
            <a:r>
              <a:rPr lang="en-GB" dirty="0"/>
              <a:t> precede finite verbs and infinitives:</a:t>
            </a:r>
          </a:p>
          <a:p>
            <a:r>
              <a:rPr lang="en-GB" dirty="0"/>
              <a:t>	</a:t>
            </a:r>
            <a:r>
              <a:rPr lang="en-GB" i="1" dirty="0">
                <a:solidFill>
                  <a:schemeClr val="accent1"/>
                </a:solidFill>
              </a:rPr>
              <a:t>Lu</a:t>
            </a:r>
            <a:r>
              <a:rPr lang="en-GB" i="1" dirty="0"/>
              <a:t> </a:t>
            </a:r>
            <a:r>
              <a:rPr lang="en-GB" i="1" dirty="0" err="1"/>
              <a:t>fago</a:t>
            </a:r>
            <a:r>
              <a:rPr lang="en-GB" i="1" dirty="0"/>
              <a:t> </a:t>
            </a:r>
            <a:r>
              <a:rPr lang="en-GB" dirty="0"/>
              <a:t>‘I do </a:t>
            </a:r>
            <a:r>
              <a:rPr lang="en-GB" dirty="0">
                <a:solidFill>
                  <a:schemeClr val="accent1"/>
                </a:solidFill>
              </a:rPr>
              <a:t>it</a:t>
            </a:r>
            <a:r>
              <a:rPr lang="en-GB" dirty="0"/>
              <a:t>’; </a:t>
            </a:r>
            <a:r>
              <a:rPr lang="en-GB" i="1" dirty="0">
                <a:solidFill>
                  <a:schemeClr val="accent1"/>
                </a:solidFill>
              </a:rPr>
              <a:t>Lis </a:t>
            </a:r>
            <a:r>
              <a:rPr lang="en-GB" i="1" dirty="0" err="1"/>
              <a:t>apo</a:t>
            </a:r>
            <a:r>
              <a:rPr lang="en-GB" i="1" dirty="0"/>
              <a:t> </a:t>
            </a:r>
            <a:r>
              <a:rPr lang="en-GB" i="1" dirty="0" err="1"/>
              <a:t>mandadu</a:t>
            </a:r>
            <a:r>
              <a:rPr lang="en-GB" i="1" dirty="0"/>
              <a:t> </a:t>
            </a:r>
            <a:r>
              <a:rPr lang="en-GB" i="1" dirty="0" err="1"/>
              <a:t>una</a:t>
            </a:r>
            <a:r>
              <a:rPr lang="en-GB" i="1" dirty="0"/>
              <a:t> </a:t>
            </a:r>
            <a:r>
              <a:rPr lang="en-GB" i="1" dirty="0" err="1"/>
              <a:t>litera</a:t>
            </a:r>
            <a:r>
              <a:rPr lang="en-GB" i="1" dirty="0"/>
              <a:t> </a:t>
            </a:r>
            <a:r>
              <a:rPr lang="en-GB" dirty="0"/>
              <a:t>‘I sent a letter to </a:t>
            </a:r>
            <a:r>
              <a:rPr lang="en-GB" dirty="0">
                <a:solidFill>
                  <a:schemeClr val="accent1"/>
                </a:solidFill>
              </a:rPr>
              <a:t>them</a:t>
            </a:r>
            <a:r>
              <a:rPr lang="en-GB" dirty="0"/>
              <a:t>’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/>
              <a:t>Provo a </a:t>
            </a:r>
            <a:r>
              <a:rPr lang="en-GB" i="1" dirty="0" err="1">
                <a:solidFill>
                  <a:schemeClr val="accent1"/>
                </a:solidFill>
              </a:rPr>
              <a:t>lu</a:t>
            </a:r>
            <a:r>
              <a:rPr lang="en-GB" i="1" dirty="0"/>
              <a:t> </a:t>
            </a:r>
            <a:r>
              <a:rPr lang="en-GB" i="1" dirty="0" err="1"/>
              <a:t>fàchere</a:t>
            </a:r>
            <a:r>
              <a:rPr lang="en-GB" dirty="0"/>
              <a:t> ‘I try to do </a:t>
            </a:r>
            <a:r>
              <a:rPr lang="en-GB" dirty="0">
                <a:solidFill>
                  <a:schemeClr val="accent1"/>
                </a:solidFill>
              </a:rPr>
              <a:t>it</a:t>
            </a:r>
            <a:r>
              <a:rPr lang="en-GB" dirty="0"/>
              <a:t>’</a:t>
            </a:r>
          </a:p>
          <a:p>
            <a:r>
              <a:rPr lang="en-GB" dirty="0"/>
              <a:t>but follow (affirmative) imperatives and present-participles (in adverbial clauses):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Faghe-</a:t>
            </a:r>
            <a:r>
              <a:rPr lang="en-GB" dirty="0" err="1">
                <a:solidFill>
                  <a:schemeClr val="accent1"/>
                </a:solidFill>
              </a:rPr>
              <a:t>lu</a:t>
            </a:r>
            <a:r>
              <a:rPr lang="en-GB" dirty="0"/>
              <a:t>! ‘Do </a:t>
            </a:r>
            <a:r>
              <a:rPr lang="en-GB" dirty="0">
                <a:solidFill>
                  <a:schemeClr val="accent1"/>
                </a:solidFill>
              </a:rPr>
              <a:t>it</a:t>
            </a:r>
            <a:r>
              <a:rPr lang="en-GB" dirty="0"/>
              <a:t>!’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 err="1"/>
              <a:t>Faghende-</a:t>
            </a:r>
            <a:r>
              <a:rPr lang="en-GB" i="1" dirty="0" err="1">
                <a:solidFill>
                  <a:schemeClr val="accent1"/>
                </a:solidFill>
              </a:rPr>
              <a:t>lu</a:t>
            </a:r>
            <a:r>
              <a:rPr lang="en-GB" i="1" dirty="0">
                <a:solidFill>
                  <a:schemeClr val="tx2"/>
                </a:solidFill>
              </a:rPr>
              <a:t> </a:t>
            </a:r>
            <a:r>
              <a:rPr lang="en-GB" i="1" dirty="0" err="1"/>
              <a:t>gai</a:t>
            </a:r>
            <a:r>
              <a:rPr lang="en-GB" i="1" dirty="0"/>
              <a:t>, non bi </a:t>
            </a:r>
            <a:r>
              <a:rPr lang="en-GB" i="1" dirty="0" err="1"/>
              <a:t>risessis</a:t>
            </a:r>
            <a:r>
              <a:rPr lang="en-GB" dirty="0"/>
              <a:t> ‘Doing </a:t>
            </a:r>
            <a:r>
              <a:rPr lang="en-GB" dirty="0">
                <a:solidFill>
                  <a:schemeClr val="accent1"/>
                </a:solidFill>
              </a:rPr>
              <a:t>it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/>
              <a:t>like that, you will not succeed’</a:t>
            </a:r>
          </a:p>
          <a:p>
            <a:r>
              <a:rPr lang="en-GB" dirty="0"/>
              <a:t>They never attach to past-participles.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779059" y="2581365"/>
            <a:ext cx="8848163" cy="2178894"/>
            <a:chOff x="2779059" y="2581365"/>
            <a:chExt cx="8848163" cy="2178894"/>
          </a:xfrm>
        </p:grpSpPr>
        <p:sp>
          <p:nvSpPr>
            <p:cNvPr id="6" name="TextBox 5"/>
            <p:cNvSpPr txBox="1"/>
            <p:nvPr/>
          </p:nvSpPr>
          <p:spPr>
            <a:xfrm>
              <a:off x="8310281" y="2581365"/>
              <a:ext cx="3316941" cy="120032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Negative commands are expressed by the subjunctive (with proclitic):</a:t>
              </a:r>
            </a:p>
            <a:p>
              <a:r>
                <a:rPr lang="en-GB" i="1" dirty="0"/>
                <a:t>Non </a:t>
              </a:r>
              <a:r>
                <a:rPr lang="en-GB" i="1" dirty="0" err="1"/>
                <a:t>lu</a:t>
              </a:r>
              <a:r>
                <a:rPr lang="en-GB" i="1" dirty="0"/>
                <a:t> </a:t>
              </a:r>
              <a:r>
                <a:rPr lang="en-GB" i="1" dirty="0" err="1"/>
                <a:t>faghes</a:t>
              </a:r>
              <a:r>
                <a:rPr lang="en-GB" i="1" dirty="0"/>
                <a:t>! </a:t>
              </a:r>
              <a:r>
                <a:rPr lang="en-GB" dirty="0"/>
                <a:t>‘Do not do it’</a:t>
              </a:r>
              <a:endParaRPr lang="en-GB" i="1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779059" y="3406588"/>
              <a:ext cx="5450541" cy="13536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167718" y="3862846"/>
            <a:ext cx="5459504" cy="1200329"/>
            <a:chOff x="6167718" y="3862846"/>
            <a:chExt cx="5459504" cy="1200329"/>
          </a:xfrm>
        </p:grpSpPr>
        <p:sp>
          <p:nvSpPr>
            <p:cNvPr id="10" name="TextBox 9"/>
            <p:cNvSpPr txBox="1"/>
            <p:nvPr/>
          </p:nvSpPr>
          <p:spPr>
            <a:xfrm>
              <a:off x="8310281" y="3862846"/>
              <a:ext cx="3316941" cy="120032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In progressive constructions, </a:t>
              </a:r>
              <a:r>
                <a:rPr lang="en-GB" dirty="0" err="1"/>
                <a:t>clitics</a:t>
              </a:r>
              <a:r>
                <a:rPr lang="en-GB" dirty="0"/>
                <a:t> precede the auxiliary </a:t>
              </a:r>
              <a:r>
                <a:rPr lang="en-GB" i="1" dirty="0" err="1"/>
                <a:t>èssere</a:t>
              </a:r>
              <a:r>
                <a:rPr lang="en-GB" i="1" dirty="0"/>
                <a:t> </a:t>
              </a:r>
              <a:r>
                <a:rPr lang="en-GB" dirty="0"/>
                <a:t>‘be’:</a:t>
              </a:r>
            </a:p>
            <a:p>
              <a:r>
                <a:rPr lang="en-GB" i="1" dirty="0">
                  <a:solidFill>
                    <a:schemeClr val="tx2"/>
                  </a:solidFill>
                </a:rPr>
                <a:t>Lu</a:t>
              </a:r>
              <a:r>
                <a:rPr lang="en-GB" i="1" dirty="0"/>
                <a:t> so </a:t>
              </a:r>
              <a:r>
                <a:rPr lang="en-GB" i="1" dirty="0" err="1"/>
                <a:t>faghende</a:t>
              </a:r>
              <a:r>
                <a:rPr lang="en-GB" i="1" dirty="0"/>
                <a:t> </a:t>
              </a:r>
              <a:r>
                <a:rPr lang="en-GB" dirty="0"/>
                <a:t>‘I am doing </a:t>
              </a:r>
              <a:r>
                <a:rPr lang="en-GB" dirty="0">
                  <a:solidFill>
                    <a:schemeClr val="tx2"/>
                  </a:solidFill>
                </a:rPr>
                <a:t>it</a:t>
              </a:r>
              <a:r>
                <a:rPr lang="en-GB" dirty="0"/>
                <a:t>’</a:t>
              </a:r>
              <a:endParaRPr lang="en-GB" i="1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167718" y="4324511"/>
              <a:ext cx="2061882" cy="43574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228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341" y="322729"/>
            <a:ext cx="4043083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‘Adverbial’ </a:t>
            </a:r>
            <a:r>
              <a:rPr lang="en-GB" dirty="0" err="1"/>
              <a:t>clitics</a:t>
            </a:r>
            <a:r>
              <a:rPr lang="en-GB" dirty="0"/>
              <a:t> (corresponding to PPs)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5812" y="1057835"/>
            <a:ext cx="421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bi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5812" y="2258164"/>
            <a:ext cx="744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nche</a:t>
            </a:r>
            <a:endParaRPr lang="en-GB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55812" y="3489050"/>
            <a:ext cx="744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nde</a:t>
            </a:r>
            <a:endParaRPr lang="en-GB" i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434353" y="1138518"/>
            <a:ext cx="1371599" cy="1425388"/>
            <a:chOff x="1434353" y="1138518"/>
            <a:chExt cx="1371599" cy="1220979"/>
          </a:xfrm>
        </p:grpSpPr>
        <p:sp>
          <p:nvSpPr>
            <p:cNvPr id="6" name="Right Brace 5"/>
            <p:cNvSpPr/>
            <p:nvPr/>
          </p:nvSpPr>
          <p:spPr>
            <a:xfrm>
              <a:off x="1434353" y="1138518"/>
              <a:ext cx="259976" cy="1220979"/>
            </a:xfrm>
            <a:prstGeom prst="rightBrac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57081" y="1559859"/>
              <a:ext cx="104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≈‘there’ 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76081" y="3512318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3478"/>
                </a:solidFill>
              </a:rPr>
              <a:t>≈ </a:t>
            </a:r>
            <a:r>
              <a:rPr lang="en-GB" i="1" dirty="0">
                <a:solidFill>
                  <a:srgbClr val="003478"/>
                </a:solidFill>
              </a:rPr>
              <a:t>de …</a:t>
            </a:r>
            <a:r>
              <a:rPr lang="en-GB" dirty="0">
                <a:solidFill>
                  <a:srgbClr val="003478"/>
                </a:solidFill>
              </a:rPr>
              <a:t> ‘of’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87386" y="1057835"/>
            <a:ext cx="8050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(Static) Location or Goal (‘to there’); grammatical uses of </a:t>
            </a:r>
            <a:r>
              <a:rPr lang="en-GB" i="1" dirty="0"/>
              <a:t>a</a:t>
            </a:r>
            <a:r>
              <a:rPr lang="en-GB" dirty="0"/>
              <a:t> ‘to’; existential: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 err="1"/>
              <a:t>Zuanne</a:t>
            </a:r>
            <a:r>
              <a:rPr lang="en-GB" i="1" dirty="0"/>
              <a:t> bi </a:t>
            </a:r>
            <a:r>
              <a:rPr lang="en-GB" i="1" dirty="0" err="1"/>
              <a:t>traballat</a:t>
            </a:r>
            <a:r>
              <a:rPr lang="en-GB" dirty="0"/>
              <a:t> ‘John works there’, </a:t>
            </a:r>
            <a:r>
              <a:rPr lang="en-GB" i="1" dirty="0"/>
              <a:t>Bi so </a:t>
            </a:r>
            <a:r>
              <a:rPr lang="en-GB" i="1" dirty="0" err="1"/>
              <a:t>arrivado</a:t>
            </a:r>
            <a:r>
              <a:rPr lang="en-GB" dirty="0"/>
              <a:t> ‘I arrived there’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/>
              <a:t>Bi so </a:t>
            </a:r>
            <a:r>
              <a:rPr lang="en-GB" i="1" dirty="0" err="1"/>
              <a:t>resissidu</a:t>
            </a:r>
            <a:r>
              <a:rPr lang="en-GB" i="1" dirty="0"/>
              <a:t> </a:t>
            </a:r>
            <a:r>
              <a:rPr lang="en-GB" dirty="0"/>
              <a:t>‘I succeeded in it’; </a:t>
            </a:r>
            <a:r>
              <a:rPr lang="en-GB" i="1" dirty="0" err="1"/>
              <a:t>B’at</a:t>
            </a:r>
            <a:r>
              <a:rPr lang="en-GB" i="1" dirty="0"/>
              <a:t> </a:t>
            </a:r>
            <a:r>
              <a:rPr lang="en-GB" i="1" dirty="0" err="1"/>
              <a:t>unu</a:t>
            </a:r>
            <a:r>
              <a:rPr lang="en-GB" i="1" dirty="0"/>
              <a:t> </a:t>
            </a:r>
            <a:r>
              <a:rPr lang="en-GB" i="1" dirty="0" err="1"/>
              <a:t>problema</a:t>
            </a:r>
            <a:r>
              <a:rPr lang="en-GB" dirty="0"/>
              <a:t> ‘There is a problem’</a:t>
            </a:r>
            <a:br>
              <a:rPr lang="en-GB" dirty="0"/>
            </a:br>
            <a:r>
              <a:rPr lang="en-GB" dirty="0"/>
              <a:t>	(Lit. ‘There has a problem’ – cf. French </a:t>
            </a:r>
            <a:r>
              <a:rPr lang="en-GB" i="1" dirty="0"/>
              <a:t>Il y a un </a:t>
            </a:r>
            <a:r>
              <a:rPr lang="en-GB" i="1" dirty="0" err="1"/>
              <a:t>problème</a:t>
            </a:r>
            <a:r>
              <a:rPr lang="en-GB" dirty="0"/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187386" y="2258164"/>
            <a:ext cx="7427259" cy="1015663"/>
            <a:chOff x="2442882" y="2258164"/>
            <a:chExt cx="7427259" cy="1015663"/>
          </a:xfrm>
        </p:grpSpPr>
        <p:sp>
          <p:nvSpPr>
            <p:cNvPr id="11" name="TextBox 10"/>
            <p:cNvSpPr txBox="1"/>
            <p:nvPr/>
          </p:nvSpPr>
          <p:spPr>
            <a:xfrm>
              <a:off x="2442882" y="2258164"/>
              <a:ext cx="74272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Mainly Source: </a:t>
              </a:r>
              <a:r>
                <a:rPr lang="en-GB" i="1" dirty="0" err="1"/>
                <a:t>Nche</a:t>
              </a:r>
              <a:r>
                <a:rPr lang="en-GB" i="1" dirty="0"/>
                <a:t> sun </a:t>
              </a:r>
              <a:r>
                <a:rPr lang="en-GB" i="1" dirty="0" err="1"/>
                <a:t>issidos</a:t>
              </a:r>
              <a:r>
                <a:rPr lang="en-GB" i="1" dirty="0"/>
                <a:t> </a:t>
              </a:r>
              <a:r>
                <a:rPr lang="en-GB" dirty="0"/>
                <a:t>‘They went/came out of there’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42882" y="2627496"/>
              <a:ext cx="71986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Sometimes subsumes Location and grammatical/existential uses of </a:t>
              </a:r>
              <a:r>
                <a:rPr lang="en-GB" i="1" dirty="0"/>
                <a:t>bi</a:t>
              </a:r>
              <a:r>
                <a:rPr lang="en-GB" dirty="0"/>
                <a:t>:</a:t>
              </a:r>
            </a:p>
            <a:p>
              <a:r>
                <a:rPr lang="en-GB" dirty="0"/>
                <a:t>	</a:t>
              </a:r>
              <a:r>
                <a:rPr lang="en-GB" i="1" dirty="0" err="1"/>
                <a:t>Zuanne</a:t>
              </a:r>
              <a:r>
                <a:rPr lang="en-GB" i="1" dirty="0"/>
                <a:t> </a:t>
              </a:r>
              <a:r>
                <a:rPr lang="en-GB" i="1" dirty="0" err="1"/>
                <a:t>nche</a:t>
              </a:r>
              <a:r>
                <a:rPr lang="en-GB" i="1" dirty="0"/>
                <a:t> </a:t>
              </a:r>
              <a:r>
                <a:rPr lang="en-GB" i="1" dirty="0" err="1"/>
                <a:t>traballat</a:t>
              </a:r>
              <a:r>
                <a:rPr lang="en-GB" i="1" dirty="0"/>
                <a:t>; </a:t>
              </a:r>
              <a:r>
                <a:rPr lang="en-GB" i="1" dirty="0" err="1"/>
                <a:t>Nche</a:t>
              </a:r>
              <a:r>
                <a:rPr lang="en-GB" i="1" dirty="0"/>
                <a:t> so </a:t>
              </a:r>
              <a:r>
                <a:rPr lang="en-GB" i="1" dirty="0" err="1"/>
                <a:t>resissidu</a:t>
              </a:r>
              <a:r>
                <a:rPr lang="en-GB" i="1" dirty="0"/>
                <a:t>; </a:t>
              </a:r>
              <a:r>
                <a:rPr lang="en-GB" i="1" dirty="0" err="1"/>
                <a:t>Nch’at</a:t>
              </a:r>
              <a:r>
                <a:rPr lang="en-GB" i="1" dirty="0"/>
                <a:t> </a:t>
              </a:r>
              <a:r>
                <a:rPr lang="en-GB" i="1" dirty="0" err="1"/>
                <a:t>unu</a:t>
              </a:r>
              <a:r>
                <a:rPr lang="en-GB" i="1" dirty="0"/>
                <a:t> </a:t>
              </a:r>
              <a:r>
                <a:rPr lang="en-GB" i="1" dirty="0" err="1"/>
                <a:t>problema</a:t>
              </a:r>
              <a:endParaRPr lang="en-GB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67365" y="1138518"/>
            <a:ext cx="1317812" cy="2061882"/>
            <a:chOff x="10067365" y="1138518"/>
            <a:chExt cx="1317812" cy="2061882"/>
          </a:xfrm>
        </p:grpSpPr>
        <p:sp>
          <p:nvSpPr>
            <p:cNvPr id="14" name="Right Brace 13"/>
            <p:cNvSpPr/>
            <p:nvPr/>
          </p:nvSpPr>
          <p:spPr>
            <a:xfrm>
              <a:off x="10067365" y="1138518"/>
              <a:ext cx="322729" cy="2061882"/>
            </a:xfrm>
            <a:prstGeom prst="rightBrac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88706" y="1859854"/>
              <a:ext cx="896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Camp.:</a:t>
              </a:r>
            </a:p>
            <a:p>
              <a:r>
                <a:rPr lang="en-GB" i="1" dirty="0"/>
                <a:t>(n)ci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05952" y="3512318"/>
            <a:ext cx="6418730" cy="738664"/>
            <a:chOff x="2805952" y="3512318"/>
            <a:chExt cx="6418730" cy="738664"/>
          </a:xfrm>
        </p:grpSpPr>
        <p:sp>
          <p:nvSpPr>
            <p:cNvPr id="17" name="TextBox 16"/>
            <p:cNvSpPr txBox="1"/>
            <p:nvPr/>
          </p:nvSpPr>
          <p:spPr>
            <a:xfrm>
              <a:off x="2805952" y="3512318"/>
              <a:ext cx="6418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Partitive: </a:t>
              </a:r>
              <a:r>
                <a:rPr lang="en-GB" i="1" dirty="0" err="1"/>
                <a:t>Nd’apo</a:t>
              </a:r>
              <a:r>
                <a:rPr lang="en-GB" i="1" dirty="0"/>
                <a:t> </a:t>
              </a:r>
              <a:r>
                <a:rPr lang="en-GB" i="1" dirty="0" err="1"/>
                <a:t>comporadu</a:t>
              </a:r>
              <a:r>
                <a:rPr lang="en-GB" i="1" dirty="0"/>
                <a:t> </a:t>
              </a:r>
              <a:r>
                <a:rPr lang="en-GB" i="1" dirty="0" err="1"/>
                <a:t>tres</a:t>
              </a:r>
              <a:r>
                <a:rPr lang="en-GB" dirty="0"/>
                <a:t> ‘I bought three of them’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05952" y="3881650"/>
              <a:ext cx="6418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Grammatical uses of </a:t>
              </a:r>
              <a:r>
                <a:rPr lang="en-GB" i="1" dirty="0"/>
                <a:t>de</a:t>
              </a:r>
              <a:r>
                <a:rPr lang="en-GB" dirty="0"/>
                <a:t>: </a:t>
              </a:r>
              <a:r>
                <a:rPr lang="en-GB" i="1" dirty="0" err="1"/>
                <a:t>Nde</a:t>
              </a:r>
              <a:r>
                <a:rPr lang="en-GB" i="1" dirty="0"/>
                <a:t> so </a:t>
              </a:r>
              <a:r>
                <a:rPr lang="en-GB" i="1" dirty="0" err="1"/>
                <a:t>contentu</a:t>
              </a:r>
              <a:r>
                <a:rPr lang="en-GB" i="1" dirty="0"/>
                <a:t> </a:t>
              </a:r>
              <a:r>
                <a:rPr lang="en-GB" dirty="0"/>
                <a:t>‘I am happy with it’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81516" y="4250981"/>
            <a:ext cx="694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Sometimes used as an alternative to </a:t>
            </a:r>
            <a:r>
              <a:rPr lang="en-GB" i="1" dirty="0" err="1"/>
              <a:t>nche</a:t>
            </a:r>
            <a:r>
              <a:rPr lang="en-GB" dirty="0"/>
              <a:t> to denote a Source:</a:t>
            </a:r>
            <a:br>
              <a:rPr lang="en-GB" dirty="0"/>
            </a:br>
            <a:r>
              <a:rPr lang="en-GB" dirty="0"/>
              <a:t>	</a:t>
            </a:r>
            <a:r>
              <a:rPr lang="en-GB" i="1" dirty="0" err="1"/>
              <a:t>Nde</a:t>
            </a:r>
            <a:r>
              <a:rPr lang="en-GB" i="1" dirty="0"/>
              <a:t> sun </a:t>
            </a:r>
            <a:r>
              <a:rPr lang="en-GB" i="1" dirty="0" err="1"/>
              <a:t>issidos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617" y="259555"/>
            <a:ext cx="1624584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err="1"/>
              <a:t>Clitic</a:t>
            </a:r>
            <a:r>
              <a:rPr lang="en-GB" dirty="0"/>
              <a:t> order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493590"/>
              </p:ext>
            </p:extLst>
          </p:nvPr>
        </p:nvGraphicFramePr>
        <p:xfrm>
          <a:off x="1981200" y="267070"/>
          <a:ext cx="5638800" cy="2207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91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(I)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(II)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(III)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(IV)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(V)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(VI)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1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Acc</a:t>
                      </a:r>
                      <a:r>
                        <a:rPr lang="en-GB" sz="1800" dirty="0"/>
                        <a:t>/</a:t>
                      </a:r>
                      <a:r>
                        <a:rPr lang="en-GB" sz="1800" dirty="0" err="1"/>
                        <a:t>Dat</a:t>
                      </a:r>
                      <a:endParaRPr lang="en-GB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‘Adverbial’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Dat</a:t>
                      </a:r>
                      <a:endParaRPr lang="en-GB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Acc</a:t>
                      </a:r>
                      <a:endParaRPr lang="en-GB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665"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/>
                        <a:t>mi</a:t>
                      </a:r>
                    </a:p>
                    <a:p>
                      <a:pPr algn="ctr"/>
                      <a:r>
                        <a:rPr lang="en-GB" sz="1800" i="1" dirty="0" err="1"/>
                        <a:t>ti</a:t>
                      </a:r>
                      <a:endParaRPr lang="en-GB" sz="1800" i="1" dirty="0"/>
                    </a:p>
                    <a:p>
                      <a:pPr algn="ctr"/>
                      <a:r>
                        <a:rPr lang="en-GB" sz="1800" i="1" dirty="0" err="1"/>
                        <a:t>si</a:t>
                      </a:r>
                      <a:endParaRPr lang="en-GB" sz="1800" i="1" dirty="0"/>
                    </a:p>
                    <a:p>
                      <a:pPr algn="ctr"/>
                      <a:r>
                        <a:rPr lang="en-GB" sz="1800" i="1" dirty="0" err="1"/>
                        <a:t>nos</a:t>
                      </a:r>
                      <a:endParaRPr lang="en-GB" sz="1800" i="1" dirty="0"/>
                    </a:p>
                    <a:p>
                      <a:pPr algn="ctr"/>
                      <a:r>
                        <a:rPr lang="en-GB" sz="1800" i="1" dirty="0" err="1"/>
                        <a:t>bos</a:t>
                      </a:r>
                      <a:endParaRPr lang="en-GB" sz="1800" i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/>
                        <a:t>bi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err="1"/>
                        <a:t>nche</a:t>
                      </a:r>
                      <a:endParaRPr lang="en-GB" sz="1800" i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err="1"/>
                        <a:t>nde</a:t>
                      </a:r>
                      <a:endParaRPr lang="en-GB" sz="1800" i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/>
                        <a:t>li</a:t>
                      </a:r>
                    </a:p>
                    <a:p>
                      <a:pPr algn="ctr"/>
                      <a:endParaRPr lang="en-GB" sz="1800" i="1" dirty="0"/>
                    </a:p>
                    <a:p>
                      <a:pPr algn="ctr"/>
                      <a:r>
                        <a:rPr lang="en-GB" sz="1800" i="1" dirty="0" err="1"/>
                        <a:t>lis</a:t>
                      </a:r>
                      <a:endParaRPr lang="en-GB" sz="1800" i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 err="1"/>
                        <a:t>lu</a:t>
                      </a:r>
                      <a:endParaRPr lang="en-GB" sz="1800" i="1" dirty="0"/>
                    </a:p>
                    <a:p>
                      <a:pPr algn="ctr"/>
                      <a:r>
                        <a:rPr lang="en-GB" sz="1800" i="1" dirty="0"/>
                        <a:t>la</a:t>
                      </a:r>
                    </a:p>
                    <a:p>
                      <a:pPr algn="ctr"/>
                      <a:r>
                        <a:rPr lang="en-GB" sz="1800" i="1" dirty="0" err="1"/>
                        <a:t>los</a:t>
                      </a:r>
                      <a:endParaRPr lang="en-GB" sz="1800" i="1" dirty="0"/>
                    </a:p>
                    <a:p>
                      <a:pPr algn="ctr"/>
                      <a:r>
                        <a:rPr lang="en-GB" sz="1800" i="1" dirty="0"/>
                        <a:t>las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88022" y="3149263"/>
            <a:ext cx="744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Bi </a:t>
            </a:r>
            <a:r>
              <a:rPr lang="en-GB" i="1" dirty="0" err="1"/>
              <a:t>nche</a:t>
            </a:r>
            <a:r>
              <a:rPr lang="en-GB" i="1" dirty="0"/>
              <a:t> </a:t>
            </a:r>
            <a:r>
              <a:rPr lang="en-GB" i="1" dirty="0" err="1"/>
              <a:t>nd’at</a:t>
            </a:r>
            <a:r>
              <a:rPr lang="en-GB" i="1" dirty="0"/>
              <a:t> </a:t>
            </a:r>
            <a:r>
              <a:rPr lang="en-GB" i="1" dirty="0" err="1"/>
              <a:t>issidu</a:t>
            </a:r>
            <a:r>
              <a:rPr lang="en-GB" i="1" dirty="0"/>
              <a:t> </a:t>
            </a:r>
            <a:r>
              <a:rPr lang="en-GB" i="1" dirty="0" err="1"/>
              <a:t>tres</a:t>
            </a:r>
            <a:r>
              <a:rPr lang="en-GB" dirty="0"/>
              <a:t>   ‘There came three of them out of there’ (II-III-IV)</a:t>
            </a:r>
            <a:r>
              <a:rPr lang="en-GB" i="1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610944"/>
            <a:ext cx="3971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Ti</a:t>
            </a:r>
            <a:r>
              <a:rPr lang="en-GB" i="1" dirty="0"/>
              <a:t> bi </a:t>
            </a:r>
            <a:r>
              <a:rPr lang="en-GB" i="1" dirty="0" err="1"/>
              <a:t>mando</a:t>
            </a:r>
            <a:r>
              <a:rPr lang="en-GB" dirty="0"/>
              <a:t> ‘I send you there’ (I-II)</a:t>
            </a:r>
            <a:br>
              <a:rPr lang="en-GB" dirty="0"/>
            </a:br>
            <a:r>
              <a:rPr lang="en-GB" i="1" dirty="0" err="1"/>
              <a:t>Bos</a:t>
            </a:r>
            <a:r>
              <a:rPr lang="en-GB" i="1" dirty="0"/>
              <a:t> </a:t>
            </a:r>
            <a:r>
              <a:rPr lang="en-GB" i="1" dirty="0" err="1"/>
              <a:t>los</a:t>
            </a:r>
            <a:r>
              <a:rPr lang="en-GB" i="1" dirty="0"/>
              <a:t> </a:t>
            </a:r>
            <a:r>
              <a:rPr lang="en-GB" i="1" dirty="0" err="1"/>
              <a:t>dao</a:t>
            </a:r>
            <a:r>
              <a:rPr lang="en-GB" dirty="0"/>
              <a:t> ‘I give them to you (</a:t>
            </a:r>
            <a:r>
              <a:rPr lang="en-GB" dirty="0" err="1"/>
              <a:t>pl</a:t>
            </a:r>
            <a:r>
              <a:rPr lang="en-GB" dirty="0"/>
              <a:t>)’ (I-IV)</a:t>
            </a:r>
            <a:endParaRPr lang="en-GB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66882" y="3451412"/>
            <a:ext cx="583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Nche</a:t>
            </a:r>
            <a:r>
              <a:rPr lang="en-GB" i="1" dirty="0"/>
              <a:t> </a:t>
            </a:r>
            <a:r>
              <a:rPr lang="en-GB" i="1" dirty="0" err="1"/>
              <a:t>los</a:t>
            </a:r>
            <a:r>
              <a:rPr lang="en-GB" i="1" dirty="0"/>
              <a:t> </a:t>
            </a:r>
            <a:r>
              <a:rPr lang="en-GB" i="1" dirty="0" err="1"/>
              <a:t>apo</a:t>
            </a:r>
            <a:r>
              <a:rPr lang="en-GB" i="1" dirty="0"/>
              <a:t> </a:t>
            </a:r>
            <a:r>
              <a:rPr lang="en-GB" i="1" dirty="0" err="1"/>
              <a:t>picadu</a:t>
            </a:r>
            <a:r>
              <a:rPr lang="en-GB" i="1" dirty="0"/>
              <a:t> </a:t>
            </a:r>
            <a:r>
              <a:rPr lang="en-GB" dirty="0"/>
              <a:t>‘I have taken them from there’ (III-VI)</a:t>
            </a:r>
            <a:endParaRPr lang="en-GB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48235" y="3820744"/>
            <a:ext cx="1130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Clitics</a:t>
            </a:r>
            <a:r>
              <a:rPr lang="en-GB" dirty="0"/>
              <a:t> from (V-VI) cannot be combined (*</a:t>
            </a:r>
            <a:r>
              <a:rPr lang="en-GB" i="1" dirty="0"/>
              <a:t>Li </a:t>
            </a:r>
            <a:r>
              <a:rPr lang="en-GB" i="1" dirty="0" err="1"/>
              <a:t>l’apo</a:t>
            </a:r>
            <a:r>
              <a:rPr lang="en-GB" i="1" dirty="0"/>
              <a:t> </a:t>
            </a:r>
            <a:r>
              <a:rPr lang="en-GB" i="1" dirty="0" err="1"/>
              <a:t>dadu</a:t>
            </a:r>
            <a:r>
              <a:rPr lang="en-GB" i="1" dirty="0"/>
              <a:t> </a:t>
            </a:r>
            <a:r>
              <a:rPr lang="en-GB" dirty="0"/>
              <a:t>‘I gave it to him/her’); instead </a:t>
            </a:r>
            <a:r>
              <a:rPr lang="en-GB" i="1" dirty="0"/>
              <a:t>bi</a:t>
            </a:r>
            <a:r>
              <a:rPr lang="en-GB" dirty="0"/>
              <a:t> is used for the dative (</a:t>
            </a:r>
            <a:r>
              <a:rPr lang="en-GB" i="1" dirty="0" err="1"/>
              <a:t>si</a:t>
            </a:r>
            <a:r>
              <a:rPr lang="en-GB" dirty="0"/>
              <a:t> in Camp.):	  </a:t>
            </a:r>
            <a:r>
              <a:rPr lang="en-GB" i="1" dirty="0"/>
              <a:t>Bi </a:t>
            </a:r>
            <a:r>
              <a:rPr lang="en-GB" i="1" dirty="0" err="1"/>
              <a:t>l’apo</a:t>
            </a:r>
            <a:r>
              <a:rPr lang="en-GB" i="1" dirty="0"/>
              <a:t> </a:t>
            </a:r>
            <a:r>
              <a:rPr lang="en-GB" i="1" dirty="0" err="1"/>
              <a:t>dadu</a:t>
            </a:r>
            <a:r>
              <a:rPr lang="en-GB" i="1" dirty="0"/>
              <a:t> </a:t>
            </a:r>
            <a:r>
              <a:rPr lang="en-GB" dirty="0"/>
              <a:t>(Camp.</a:t>
            </a:r>
            <a:r>
              <a:rPr lang="en-GB" i="1" dirty="0"/>
              <a:t> Si </a:t>
            </a:r>
            <a:r>
              <a:rPr lang="en-GB" i="1" dirty="0" err="1"/>
              <a:t>dd’apu</a:t>
            </a:r>
            <a:r>
              <a:rPr lang="en-GB" i="1" dirty="0"/>
              <a:t> </a:t>
            </a:r>
            <a:r>
              <a:rPr lang="en-GB" i="1" dirty="0" err="1"/>
              <a:t>donau</a:t>
            </a:r>
            <a:r>
              <a:rPr lang="en-GB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234" y="3464807"/>
            <a:ext cx="135815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Restrictions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235" y="4467075"/>
            <a:ext cx="9995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</a:t>
            </a:r>
            <a:r>
              <a:rPr lang="en-GB" dirty="0" err="1"/>
              <a:t>clitic</a:t>
            </a:r>
            <a:r>
              <a:rPr lang="en-GB" dirty="0"/>
              <a:t> from (I) is a direct object, the indirect object is realised as a disjunctive form:</a:t>
            </a:r>
          </a:p>
          <a:p>
            <a:r>
              <a:rPr lang="en-GB" dirty="0"/>
              <a:t>	</a:t>
            </a:r>
            <a:r>
              <a:rPr lang="en-GB" i="1" dirty="0" err="1"/>
              <a:t>Ti</a:t>
            </a:r>
            <a:r>
              <a:rPr lang="en-GB" i="1" dirty="0"/>
              <a:t> </a:t>
            </a:r>
            <a:r>
              <a:rPr lang="en-GB" i="1" dirty="0" err="1"/>
              <a:t>presento</a:t>
            </a:r>
            <a:r>
              <a:rPr lang="en-GB" i="1" dirty="0"/>
              <a:t> a </a:t>
            </a:r>
            <a:r>
              <a:rPr lang="en-GB" i="1" dirty="0" err="1"/>
              <a:t>isse</a:t>
            </a:r>
            <a:r>
              <a:rPr lang="en-GB" dirty="0"/>
              <a:t> ‘I introduce you to him’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184648" y="267070"/>
            <a:ext cx="6469470" cy="4035989"/>
            <a:chOff x="5464155" y="331694"/>
            <a:chExt cx="6189963" cy="3971365"/>
          </a:xfrm>
          <a:effectLst/>
        </p:grpSpPr>
        <p:grpSp>
          <p:nvGrpSpPr>
            <p:cNvPr id="21" name="Group 20"/>
            <p:cNvGrpSpPr/>
            <p:nvPr/>
          </p:nvGrpSpPr>
          <p:grpSpPr>
            <a:xfrm>
              <a:off x="5464155" y="516360"/>
              <a:ext cx="6189963" cy="3786699"/>
              <a:chOff x="5453065" y="516360"/>
              <a:chExt cx="5797641" cy="3786699"/>
            </a:xfrm>
            <a:effectLst/>
          </p:grpSpPr>
          <p:cxnSp>
            <p:nvCxnSpPr>
              <p:cNvPr id="16" name="Straight Connector 15"/>
              <p:cNvCxnSpPr>
                <a:cxnSpLocks/>
              </p:cNvCxnSpPr>
              <p:nvPr/>
            </p:nvCxnSpPr>
            <p:spPr>
              <a:xfrm>
                <a:off x="5453065" y="4303059"/>
                <a:ext cx="5797641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11250706" y="516360"/>
                <a:ext cx="0" cy="3786699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10703859" y="516360"/>
                <a:ext cx="546847" cy="0"/>
              </a:xfrm>
              <a:prstGeom prst="straightConnector1">
                <a:avLst/>
              </a:prstGeom>
              <a:ln w="38100">
                <a:solidFill>
                  <a:schemeClr val="accent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7817224" y="331694"/>
              <a:ext cx="3253042" cy="17543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Curious mismatch:</a:t>
              </a:r>
              <a:br>
                <a:rPr lang="en-GB" dirty="0"/>
              </a:br>
              <a:r>
                <a:rPr lang="en-GB" dirty="0"/>
                <a:t>If the dative entity is plural, the plural ending can occur on the </a:t>
              </a:r>
              <a:r>
                <a:rPr lang="en-GB" dirty="0" err="1"/>
                <a:t>Acc</a:t>
              </a:r>
              <a:r>
                <a:rPr lang="en-GB" dirty="0"/>
                <a:t> </a:t>
              </a:r>
              <a:r>
                <a:rPr lang="en-GB" dirty="0" err="1"/>
                <a:t>clitic</a:t>
              </a:r>
              <a:r>
                <a:rPr lang="en-GB" dirty="0"/>
                <a:t>:</a:t>
              </a:r>
            </a:p>
            <a:p>
              <a:r>
                <a:rPr lang="en-GB" i="1" dirty="0" err="1"/>
                <a:t>Narra</a:t>
              </a:r>
              <a:r>
                <a:rPr lang="en-GB" i="1" dirty="0"/>
                <a:t>-bi-</a:t>
              </a:r>
              <a:r>
                <a:rPr lang="en-GB" i="1" dirty="0" err="1"/>
                <a:t>los</a:t>
              </a:r>
              <a:r>
                <a:rPr lang="en-GB" i="1" dirty="0"/>
                <a:t>!</a:t>
              </a:r>
              <a:endParaRPr lang="en-GB" dirty="0"/>
            </a:p>
            <a:p>
              <a:r>
                <a:rPr lang="en-GB" dirty="0"/>
                <a:t>‘Tell it to them’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75126" y="4963588"/>
            <a:ext cx="51726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Unless (I) is part of a pronominal verb and/or (V) is a ‘dative of interest’:</a:t>
            </a:r>
            <a:br>
              <a:rPr lang="en-GB" dirty="0"/>
            </a:br>
            <a:r>
              <a:rPr lang="en-GB" i="1" dirty="0"/>
              <a:t>Sa </a:t>
            </a:r>
            <a:r>
              <a:rPr lang="en-GB" i="1" dirty="0" err="1"/>
              <a:t>tristura</a:t>
            </a:r>
            <a:r>
              <a:rPr lang="en-GB" i="1" dirty="0"/>
              <a:t> </a:t>
            </a:r>
            <a:r>
              <a:rPr lang="en-GB" i="1" dirty="0" err="1"/>
              <a:t>si</a:t>
            </a:r>
            <a:r>
              <a:rPr lang="en-GB" i="1" dirty="0"/>
              <a:t> li </a:t>
            </a:r>
            <a:r>
              <a:rPr lang="en-GB" i="1" dirty="0" err="1"/>
              <a:t>legiat</a:t>
            </a:r>
            <a:r>
              <a:rPr lang="en-GB" i="1" dirty="0"/>
              <a:t> in </a:t>
            </a:r>
            <a:r>
              <a:rPr lang="en-GB" i="1" dirty="0" err="1"/>
              <a:t>cara</a:t>
            </a:r>
            <a:endParaRPr lang="en-GB" i="1" dirty="0"/>
          </a:p>
          <a:p>
            <a:r>
              <a:rPr lang="en-GB" dirty="0"/>
              <a:t>Lit. ‘The sadness read itself to him in face’</a:t>
            </a:r>
          </a:p>
          <a:p>
            <a:r>
              <a:rPr lang="en-GB" dirty="0"/>
              <a:t>‘One could see sadness in his face’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82235" y="4876663"/>
            <a:ext cx="570155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Under similar conditions, clitics from (I) can be combined:</a:t>
            </a:r>
            <a:br>
              <a:rPr lang="en-GB" dirty="0"/>
            </a:br>
            <a:r>
              <a:rPr lang="en-GB" i="1" dirty="0"/>
              <a:t>Non </a:t>
            </a:r>
            <a:r>
              <a:rPr lang="en-GB" i="1" dirty="0" err="1"/>
              <a:t>ti</a:t>
            </a:r>
            <a:r>
              <a:rPr lang="en-GB" i="1" dirty="0"/>
              <a:t> </a:t>
            </a:r>
            <a:r>
              <a:rPr lang="en-GB" dirty="0"/>
              <a:t>(</a:t>
            </a:r>
            <a:r>
              <a:rPr lang="en-GB" dirty="0" err="1"/>
              <a:t>Refl</a:t>
            </a:r>
            <a:r>
              <a:rPr lang="en-GB" dirty="0"/>
              <a:t>) </a:t>
            </a:r>
            <a:r>
              <a:rPr lang="en-GB" i="1" dirty="0"/>
              <a:t>mi </a:t>
            </a:r>
            <a:r>
              <a:rPr lang="en-GB" dirty="0"/>
              <a:t>(D.O.) </a:t>
            </a:r>
            <a:r>
              <a:rPr lang="en-GB" i="1" dirty="0" err="1"/>
              <a:t>mandighes</a:t>
            </a:r>
            <a:r>
              <a:rPr lang="en-GB" i="1" dirty="0"/>
              <a:t>! </a:t>
            </a:r>
            <a:r>
              <a:rPr lang="en-GB" dirty="0"/>
              <a:t>‘Don’t eat me up’</a:t>
            </a:r>
            <a:br>
              <a:rPr lang="en-GB" dirty="0"/>
            </a:br>
            <a:r>
              <a:rPr lang="en-GB" i="1" dirty="0" err="1"/>
              <a:t>Emmo</a:t>
            </a:r>
            <a:r>
              <a:rPr lang="en-GB" i="1" dirty="0"/>
              <a:t>, </a:t>
            </a:r>
            <a:r>
              <a:rPr lang="en-GB" i="1" dirty="0" err="1"/>
              <a:t>ti</a:t>
            </a:r>
            <a:r>
              <a:rPr lang="en-GB" i="1" dirty="0"/>
              <a:t> </a:t>
            </a:r>
            <a:r>
              <a:rPr lang="en-GB" dirty="0"/>
              <a:t>(D.O.) </a:t>
            </a:r>
            <a:r>
              <a:rPr lang="en-GB" i="1" dirty="0"/>
              <a:t>mi</a:t>
            </a:r>
            <a:r>
              <a:rPr lang="en-GB" dirty="0"/>
              <a:t> (</a:t>
            </a:r>
            <a:r>
              <a:rPr lang="en-GB" dirty="0" err="1"/>
              <a:t>Refl</a:t>
            </a:r>
            <a:r>
              <a:rPr lang="en-GB" dirty="0"/>
              <a:t>) </a:t>
            </a:r>
            <a:r>
              <a:rPr lang="en-GB" i="1" dirty="0" err="1"/>
              <a:t>mandigo</a:t>
            </a:r>
            <a:r>
              <a:rPr lang="en-GB" dirty="0"/>
              <a:t> ‘Yes I will eat you up’</a:t>
            </a:r>
            <a:endParaRPr lang="en-GB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6033246" y="5794585"/>
            <a:ext cx="376517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Order seems to be based on Person rather than grammatical function</a:t>
            </a:r>
          </a:p>
        </p:txBody>
      </p:sp>
    </p:spTree>
    <p:extLst>
      <p:ext uri="{BB962C8B-B14F-4D97-AF65-F5344CB8AC3E}">
        <p14:creationId xmlns:p14="http://schemas.microsoft.com/office/powerpoint/2010/main" val="395323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24" grpId="0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376" y="324509"/>
            <a:ext cx="2303930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Locative Prepositions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93809"/>
              </p:ext>
            </p:extLst>
          </p:nvPr>
        </p:nvGraphicFramePr>
        <p:xfrm>
          <a:off x="481106" y="747628"/>
          <a:ext cx="4655672" cy="1120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14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English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Goal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Source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48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‘Point’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rgbClr val="000000"/>
                          </a:solidFill>
                        </a:rPr>
                        <a:t>at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rgbClr val="000000"/>
                          </a:solidFill>
                        </a:rPr>
                        <a:t>to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rgbClr val="000000"/>
                          </a:solidFill>
                        </a:rPr>
                        <a:t>from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947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‘Space’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rgbClr val="000000"/>
                          </a:solidFill>
                        </a:rPr>
                        <a:t>in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rgbClr val="000000"/>
                          </a:solidFill>
                        </a:rPr>
                        <a:t>into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rgbClr val="000000"/>
                          </a:solidFill>
                        </a:rPr>
                        <a:t>out of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4389"/>
              </p:ext>
            </p:extLst>
          </p:nvPr>
        </p:nvGraphicFramePr>
        <p:xfrm>
          <a:off x="5295155" y="763779"/>
          <a:ext cx="4655672" cy="1394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14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2"/>
                          </a:solidFill>
                        </a:rPr>
                        <a:t>French</a:t>
                      </a:r>
                    </a:p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Italian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Goal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Source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48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‘Point’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2"/>
                          </a:solidFill>
                        </a:rPr>
                        <a:t>à</a:t>
                      </a:r>
                      <a:r>
                        <a:rPr lang="en-GB" sz="1800" b="0" i="1" baseline="0" dirty="0">
                          <a:solidFill>
                            <a:schemeClr val="tx1"/>
                          </a:solidFill>
                        </a:rPr>
                        <a:t>   a</a:t>
                      </a:r>
                      <a:endParaRPr lang="en-GB" sz="1800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2"/>
                          </a:solidFill>
                        </a:rPr>
                        <a:t>de  </a:t>
                      </a:r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da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947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‘Space’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2"/>
                          </a:solidFill>
                        </a:rPr>
                        <a:t>dans</a:t>
                      </a:r>
                      <a:r>
                        <a:rPr lang="en-GB" sz="1800" b="0" i="1" dirty="0">
                          <a:solidFill>
                            <a:schemeClr val="tx2"/>
                          </a:solidFill>
                        </a:rPr>
                        <a:t>/(</a:t>
                      </a:r>
                      <a:r>
                        <a:rPr lang="en-GB" sz="1800" b="0" i="1" dirty="0" err="1">
                          <a:solidFill>
                            <a:schemeClr val="tx2"/>
                          </a:solidFill>
                        </a:rPr>
                        <a:t>en</a:t>
                      </a:r>
                      <a:r>
                        <a:rPr lang="en-GB" sz="1800" b="0" i="1" dirty="0">
                          <a:solidFill>
                            <a:schemeClr val="tx2"/>
                          </a:solidFill>
                        </a:rPr>
                        <a:t>)</a:t>
                      </a:r>
                      <a:r>
                        <a:rPr lang="en-GB" sz="1800" b="0" i="1" baseline="0" dirty="0">
                          <a:solidFill>
                            <a:schemeClr val="tx2"/>
                          </a:solidFill>
                        </a:rPr>
                        <a:t>    </a:t>
                      </a:r>
                      <a:r>
                        <a:rPr lang="en-GB" sz="1800" b="0" i="1" baseline="0" dirty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293867"/>
              </p:ext>
            </p:extLst>
          </p:nvPr>
        </p:nvGraphicFramePr>
        <p:xfrm>
          <a:off x="490071" y="3499793"/>
          <a:ext cx="4655672" cy="1120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14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Sardinian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Goal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Source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48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‘Point’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in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i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i="1" dirty="0" err="1">
                          <a:solidFill>
                            <a:schemeClr val="tx1"/>
                          </a:solidFill>
                        </a:rPr>
                        <a:t>dae</a:t>
                      </a:r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947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‘Space’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2376" y="2429436"/>
            <a:ext cx="4580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000000"/>
                </a:solidFill>
              </a:rPr>
              <a:t>We are at the station / in the train</a:t>
            </a:r>
            <a:br>
              <a:rPr lang="en-GB" i="1" dirty="0">
                <a:solidFill>
                  <a:srgbClr val="000000"/>
                </a:solidFill>
              </a:rPr>
            </a:br>
            <a:r>
              <a:rPr lang="en-GB" i="1" dirty="0">
                <a:solidFill>
                  <a:srgbClr val="000000"/>
                </a:solidFill>
              </a:rPr>
              <a:t>We went to the station / into the train</a:t>
            </a:r>
            <a:br>
              <a:rPr lang="en-GB" i="1" dirty="0">
                <a:solidFill>
                  <a:srgbClr val="000000"/>
                </a:solidFill>
              </a:rPr>
            </a:br>
            <a:r>
              <a:rPr lang="en-GB" i="1" dirty="0">
                <a:solidFill>
                  <a:srgbClr val="000000"/>
                </a:solidFill>
              </a:rPr>
              <a:t>We came from the station / out of the train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8141" y="2429436"/>
            <a:ext cx="5342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tx2"/>
                </a:solidFill>
              </a:rPr>
              <a:t>Nous </a:t>
            </a:r>
            <a:r>
              <a:rPr lang="en-GB" i="1" dirty="0" err="1">
                <a:solidFill>
                  <a:schemeClr val="tx2"/>
                </a:solidFill>
              </a:rPr>
              <a:t>sommes</a:t>
            </a:r>
            <a:r>
              <a:rPr lang="en-GB" i="1" dirty="0">
                <a:solidFill>
                  <a:schemeClr val="tx2"/>
                </a:solidFill>
              </a:rPr>
              <a:t> </a:t>
            </a:r>
            <a:r>
              <a:rPr lang="en-GB" i="1" dirty="0">
                <a:solidFill>
                  <a:srgbClr val="D55C19"/>
                </a:solidFill>
              </a:rPr>
              <a:t>à la </a:t>
            </a:r>
            <a:r>
              <a:rPr lang="en-GB" i="1" dirty="0" err="1">
                <a:solidFill>
                  <a:srgbClr val="D55C19"/>
                </a:solidFill>
              </a:rPr>
              <a:t>gare</a:t>
            </a:r>
            <a:r>
              <a:rPr lang="en-GB" i="1" dirty="0">
                <a:solidFill>
                  <a:srgbClr val="D55C19"/>
                </a:solidFill>
              </a:rPr>
              <a:t> / </a:t>
            </a:r>
            <a:r>
              <a:rPr lang="en-GB" i="1" dirty="0" err="1">
                <a:solidFill>
                  <a:srgbClr val="D55C19"/>
                </a:solidFill>
              </a:rPr>
              <a:t>dans</a:t>
            </a:r>
            <a:r>
              <a:rPr lang="en-GB" i="1" dirty="0">
                <a:solidFill>
                  <a:srgbClr val="D55C19"/>
                </a:solidFill>
              </a:rPr>
              <a:t> le train</a:t>
            </a:r>
            <a:br>
              <a:rPr lang="en-GB" i="1" dirty="0">
                <a:solidFill>
                  <a:schemeClr val="tx2"/>
                </a:solidFill>
              </a:rPr>
            </a:br>
            <a:r>
              <a:rPr lang="en-GB" i="1" dirty="0">
                <a:solidFill>
                  <a:schemeClr val="tx2"/>
                </a:solidFill>
              </a:rPr>
              <a:t>Nous </a:t>
            </a:r>
            <a:r>
              <a:rPr lang="en-GB" i="1" dirty="0" err="1">
                <a:solidFill>
                  <a:schemeClr val="tx2"/>
                </a:solidFill>
              </a:rPr>
              <a:t>sommes</a:t>
            </a:r>
            <a:r>
              <a:rPr lang="en-GB" i="1" dirty="0">
                <a:solidFill>
                  <a:schemeClr val="tx2"/>
                </a:solidFill>
              </a:rPr>
              <a:t> </a:t>
            </a:r>
            <a:r>
              <a:rPr lang="en-GB" i="1" dirty="0" err="1">
                <a:solidFill>
                  <a:schemeClr val="tx2"/>
                </a:solidFill>
              </a:rPr>
              <a:t>alles</a:t>
            </a:r>
            <a:r>
              <a:rPr lang="en-GB" i="1" dirty="0">
                <a:solidFill>
                  <a:schemeClr val="tx2"/>
                </a:solidFill>
              </a:rPr>
              <a:t> </a:t>
            </a:r>
            <a:r>
              <a:rPr lang="en-GB" i="1" dirty="0">
                <a:solidFill>
                  <a:srgbClr val="D55C19"/>
                </a:solidFill>
              </a:rPr>
              <a:t>à</a:t>
            </a:r>
            <a:r>
              <a:rPr lang="en-GB" i="1" dirty="0">
                <a:solidFill>
                  <a:schemeClr val="tx2"/>
                </a:solidFill>
              </a:rPr>
              <a:t> la </a:t>
            </a:r>
            <a:r>
              <a:rPr lang="en-GB" i="1" dirty="0" err="1">
                <a:solidFill>
                  <a:schemeClr val="tx2"/>
                </a:solidFill>
              </a:rPr>
              <a:t>gare</a:t>
            </a:r>
            <a:r>
              <a:rPr lang="en-GB" i="1" dirty="0">
                <a:solidFill>
                  <a:schemeClr val="tx2"/>
                </a:solidFill>
              </a:rPr>
              <a:t> / </a:t>
            </a:r>
            <a:r>
              <a:rPr lang="en-GB" i="1" dirty="0" err="1">
                <a:solidFill>
                  <a:schemeClr val="tx2"/>
                </a:solidFill>
              </a:rPr>
              <a:t>entrés</a:t>
            </a:r>
            <a:r>
              <a:rPr lang="en-GB" i="1" dirty="0">
                <a:solidFill>
                  <a:schemeClr val="tx2"/>
                </a:solidFill>
              </a:rPr>
              <a:t> </a:t>
            </a:r>
            <a:r>
              <a:rPr lang="en-GB" i="1" dirty="0" err="1">
                <a:solidFill>
                  <a:schemeClr val="tx2"/>
                </a:solidFill>
              </a:rPr>
              <a:t>dans</a:t>
            </a:r>
            <a:r>
              <a:rPr lang="en-GB" i="1" dirty="0">
                <a:solidFill>
                  <a:schemeClr val="tx2"/>
                </a:solidFill>
              </a:rPr>
              <a:t> le train</a:t>
            </a:r>
          </a:p>
          <a:p>
            <a:r>
              <a:rPr lang="en-GB" i="1" dirty="0">
                <a:solidFill>
                  <a:schemeClr val="tx2"/>
                </a:solidFill>
              </a:rPr>
              <a:t>Nous </a:t>
            </a:r>
            <a:r>
              <a:rPr lang="en-GB" i="1" dirty="0" err="1">
                <a:solidFill>
                  <a:schemeClr val="tx2"/>
                </a:solidFill>
              </a:rPr>
              <a:t>sommes</a:t>
            </a:r>
            <a:r>
              <a:rPr lang="en-GB" i="1" dirty="0">
                <a:solidFill>
                  <a:schemeClr val="tx2"/>
                </a:solidFill>
              </a:rPr>
              <a:t> </a:t>
            </a:r>
            <a:r>
              <a:rPr lang="en-GB" i="1" dirty="0" err="1">
                <a:solidFill>
                  <a:schemeClr val="tx2"/>
                </a:solidFill>
              </a:rPr>
              <a:t>venus</a:t>
            </a:r>
            <a:r>
              <a:rPr lang="en-GB" i="1" dirty="0">
                <a:solidFill>
                  <a:schemeClr val="tx2"/>
                </a:solidFill>
              </a:rPr>
              <a:t> de la </a:t>
            </a:r>
            <a:r>
              <a:rPr lang="en-GB" i="1" dirty="0" err="1">
                <a:solidFill>
                  <a:schemeClr val="tx2"/>
                </a:solidFill>
              </a:rPr>
              <a:t>gare</a:t>
            </a:r>
            <a:r>
              <a:rPr lang="en-GB" i="1" dirty="0">
                <a:solidFill>
                  <a:schemeClr val="tx2"/>
                </a:solidFill>
              </a:rPr>
              <a:t> / </a:t>
            </a:r>
            <a:r>
              <a:rPr lang="en-GB" i="1" dirty="0" err="1">
                <a:solidFill>
                  <a:schemeClr val="tx2"/>
                </a:solidFill>
              </a:rPr>
              <a:t>sortis</a:t>
            </a:r>
            <a:r>
              <a:rPr lang="en-GB" i="1" dirty="0">
                <a:solidFill>
                  <a:schemeClr val="tx2"/>
                </a:solidFill>
              </a:rPr>
              <a:t> du train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141" y="3576918"/>
            <a:ext cx="5342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/>
              <a:t>Semus</a:t>
            </a:r>
            <a:r>
              <a:rPr lang="en-GB" i="1" dirty="0"/>
              <a:t> in </a:t>
            </a:r>
            <a:r>
              <a:rPr lang="en-GB" i="1" dirty="0" err="1"/>
              <a:t>s’istatzione</a:t>
            </a:r>
            <a:r>
              <a:rPr lang="en-GB" i="1" dirty="0"/>
              <a:t> / in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trenu</a:t>
            </a:r>
            <a:endParaRPr lang="en-GB" i="1" dirty="0"/>
          </a:p>
          <a:p>
            <a:r>
              <a:rPr lang="en-GB" i="1" dirty="0" err="1"/>
              <a:t>Semus</a:t>
            </a:r>
            <a:r>
              <a:rPr lang="en-GB" i="1" dirty="0"/>
              <a:t> </a:t>
            </a:r>
            <a:r>
              <a:rPr lang="en-GB" i="1" dirty="0" err="1"/>
              <a:t>andados</a:t>
            </a:r>
            <a:r>
              <a:rPr lang="en-GB" i="1" dirty="0"/>
              <a:t> a </a:t>
            </a:r>
            <a:r>
              <a:rPr lang="en-GB" i="1" dirty="0" err="1"/>
              <a:t>s’istatzione</a:t>
            </a:r>
            <a:r>
              <a:rPr lang="en-GB" i="1" dirty="0"/>
              <a:t> / a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trenu</a:t>
            </a:r>
            <a:endParaRPr lang="en-GB" i="1" dirty="0"/>
          </a:p>
          <a:p>
            <a:r>
              <a:rPr lang="en-GB" i="1" dirty="0" err="1"/>
              <a:t>Semus</a:t>
            </a:r>
            <a:r>
              <a:rPr lang="en-GB" i="1" dirty="0"/>
              <a:t> </a:t>
            </a:r>
            <a:r>
              <a:rPr lang="en-GB" i="1" dirty="0" err="1"/>
              <a:t>vènnidos</a:t>
            </a:r>
            <a:r>
              <a:rPr lang="en-GB" i="1" dirty="0"/>
              <a:t> </a:t>
            </a:r>
            <a:r>
              <a:rPr lang="en-GB" i="1" dirty="0" err="1"/>
              <a:t>dae</a:t>
            </a:r>
            <a:r>
              <a:rPr lang="en-GB" i="1" dirty="0"/>
              <a:t> </a:t>
            </a:r>
            <a:r>
              <a:rPr lang="en-GB" i="1" dirty="0" err="1"/>
              <a:t>s’istatzione</a:t>
            </a:r>
            <a:r>
              <a:rPr lang="en-GB" i="1" dirty="0"/>
              <a:t> / </a:t>
            </a:r>
            <a:r>
              <a:rPr lang="en-GB" i="1" dirty="0" err="1"/>
              <a:t>issidos</a:t>
            </a:r>
            <a:r>
              <a:rPr lang="en-GB" i="1" dirty="0"/>
              <a:t> </a:t>
            </a:r>
            <a:r>
              <a:rPr lang="en-GB" i="1" dirty="0" err="1"/>
              <a:t>dae</a:t>
            </a:r>
            <a:r>
              <a:rPr lang="en-GB" i="1" dirty="0"/>
              <a:t> </a:t>
            </a:r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trenu</a:t>
            </a:r>
            <a:endParaRPr lang="en-GB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84093" y="4607823"/>
            <a:ext cx="11187953" cy="646331"/>
            <a:chOff x="484093" y="4607823"/>
            <a:chExt cx="11187953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484093" y="4607823"/>
              <a:ext cx="6992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err="1"/>
                <a:t>Semus</a:t>
              </a:r>
              <a:r>
                <a:rPr lang="en-GB" i="1" dirty="0"/>
                <a:t> in </a:t>
              </a:r>
              <a:r>
                <a:rPr lang="en-GB" i="1" dirty="0" err="1"/>
                <a:t>Casteddu</a:t>
              </a:r>
              <a:r>
                <a:rPr lang="en-GB" i="1" dirty="0"/>
                <a:t> / in </a:t>
              </a:r>
              <a:r>
                <a:rPr lang="en-GB" i="1" dirty="0" err="1"/>
                <a:t>Frantza</a:t>
              </a:r>
              <a:r>
                <a:rPr lang="en-GB" i="1" dirty="0"/>
                <a:t>  </a:t>
              </a:r>
              <a:r>
                <a:rPr lang="en-GB" dirty="0"/>
                <a:t>‘We are in Cagliari / in France’</a:t>
              </a:r>
              <a:br>
                <a:rPr lang="en-GB" dirty="0"/>
              </a:br>
              <a:r>
                <a:rPr lang="en-GB" i="1" dirty="0" err="1"/>
                <a:t>Semus</a:t>
              </a:r>
              <a:r>
                <a:rPr lang="en-GB" i="1" dirty="0"/>
                <a:t> </a:t>
              </a:r>
              <a:r>
                <a:rPr lang="en-GB" i="1" dirty="0" err="1"/>
                <a:t>andados</a:t>
              </a:r>
              <a:r>
                <a:rPr lang="en-GB" i="1" dirty="0"/>
                <a:t> a </a:t>
              </a:r>
              <a:r>
                <a:rPr lang="en-GB" i="1" dirty="0" err="1"/>
                <a:t>Casteddu</a:t>
              </a:r>
              <a:r>
                <a:rPr lang="en-GB" i="1" dirty="0"/>
                <a:t> / a </a:t>
              </a:r>
              <a:r>
                <a:rPr lang="en-GB" i="1" dirty="0" err="1"/>
                <a:t>Frantza</a:t>
              </a:r>
              <a:r>
                <a:rPr lang="en-GB" i="1" dirty="0"/>
                <a:t> </a:t>
              </a:r>
              <a:r>
                <a:rPr lang="en-GB" dirty="0"/>
                <a:t>‘We went to Cagliari / to France’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39317" y="4607823"/>
              <a:ext cx="4132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solidFill>
                    <a:schemeClr val="accent5">
                      <a:lumMod val="75000"/>
                    </a:schemeClr>
                  </a:solidFill>
                </a:rPr>
                <a:t>Nous </a:t>
              </a:r>
              <a:r>
                <a:rPr lang="en-GB" i="1" dirty="0" err="1">
                  <a:solidFill>
                    <a:schemeClr val="accent5">
                      <a:lumMod val="75000"/>
                    </a:schemeClr>
                  </a:solidFill>
                </a:rPr>
                <a:t>sommes</a:t>
              </a:r>
              <a:r>
                <a:rPr lang="en-GB" i="1" dirty="0">
                  <a:solidFill>
                    <a:schemeClr val="accent5">
                      <a:lumMod val="75000"/>
                    </a:schemeClr>
                  </a:solidFill>
                </a:rPr>
                <a:t> à Cagliari / </a:t>
              </a:r>
              <a:r>
                <a:rPr lang="en-GB" i="1" dirty="0" err="1">
                  <a:solidFill>
                    <a:schemeClr val="accent5">
                      <a:lumMod val="75000"/>
                    </a:schemeClr>
                  </a:solidFill>
                </a:rPr>
                <a:t>en</a:t>
              </a:r>
              <a:r>
                <a:rPr lang="en-GB" i="1" dirty="0">
                  <a:solidFill>
                    <a:schemeClr val="accent5">
                      <a:lumMod val="75000"/>
                    </a:schemeClr>
                  </a:solidFill>
                </a:rPr>
                <a:t> France</a:t>
              </a:r>
              <a:br>
                <a:rPr lang="en-GB" i="1" dirty="0">
                  <a:solidFill>
                    <a:schemeClr val="accent5">
                      <a:lumMod val="75000"/>
                    </a:schemeClr>
                  </a:solidFill>
                </a:rPr>
              </a:br>
              <a:r>
                <a:rPr lang="en-GB" i="1" dirty="0">
                  <a:solidFill>
                    <a:schemeClr val="accent5">
                      <a:lumMod val="75000"/>
                    </a:schemeClr>
                  </a:solidFill>
                </a:rPr>
                <a:t>Nous </a:t>
              </a:r>
              <a:r>
                <a:rPr lang="en-GB" i="1" dirty="0" err="1">
                  <a:solidFill>
                    <a:schemeClr val="accent5">
                      <a:lumMod val="75000"/>
                    </a:schemeClr>
                  </a:solidFill>
                </a:rPr>
                <a:t>sommes</a:t>
              </a:r>
              <a:r>
                <a:rPr lang="en-GB" i="1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r>
                <a:rPr lang="en-GB" i="1" dirty="0" err="1">
                  <a:solidFill>
                    <a:schemeClr val="accent5">
                      <a:lumMod val="75000"/>
                    </a:schemeClr>
                  </a:solidFill>
                </a:rPr>
                <a:t>allés</a:t>
              </a:r>
              <a:r>
                <a:rPr lang="en-GB" i="1" dirty="0">
                  <a:solidFill>
                    <a:schemeClr val="accent5">
                      <a:lumMod val="75000"/>
                    </a:schemeClr>
                  </a:solidFill>
                </a:rPr>
                <a:t> à Cagliari / </a:t>
              </a:r>
              <a:r>
                <a:rPr lang="en-GB" i="1" dirty="0" err="1">
                  <a:solidFill>
                    <a:schemeClr val="accent5">
                      <a:lumMod val="75000"/>
                    </a:schemeClr>
                  </a:solidFill>
                </a:rPr>
                <a:t>en</a:t>
              </a:r>
              <a:r>
                <a:rPr lang="en-GB" i="1" dirty="0">
                  <a:solidFill>
                    <a:schemeClr val="accent5">
                      <a:lumMod val="75000"/>
                    </a:schemeClr>
                  </a:solidFill>
                </a:rPr>
                <a:t> France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84093" y="5254154"/>
            <a:ext cx="10641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items can also be added to other prepositions denoting more complex spatial relations:</a:t>
            </a:r>
          </a:p>
          <a:p>
            <a:r>
              <a:rPr lang="en-GB" i="1" dirty="0"/>
              <a:t>in supra</a:t>
            </a:r>
            <a:r>
              <a:rPr lang="en-GB" dirty="0"/>
              <a:t> ‘above’, </a:t>
            </a:r>
            <a:r>
              <a:rPr lang="en-GB" i="1" dirty="0"/>
              <a:t>a supra</a:t>
            </a:r>
            <a:r>
              <a:rPr lang="en-GB" dirty="0"/>
              <a:t> ‘to above’, </a:t>
            </a:r>
            <a:r>
              <a:rPr lang="en-GB" i="1" dirty="0" err="1"/>
              <a:t>dae</a:t>
            </a:r>
            <a:r>
              <a:rPr lang="en-GB" i="1" dirty="0"/>
              <a:t> supra</a:t>
            </a:r>
            <a:r>
              <a:rPr lang="en-GB" dirty="0"/>
              <a:t> ‘from above’</a:t>
            </a:r>
            <a:br>
              <a:rPr lang="en-GB" dirty="0"/>
            </a:br>
            <a:r>
              <a:rPr lang="en-GB" i="1" dirty="0"/>
              <a:t>in intro ‘inside’, a intro</a:t>
            </a:r>
            <a:r>
              <a:rPr lang="en-GB" dirty="0"/>
              <a:t> ‘to inside’, </a:t>
            </a:r>
            <a:r>
              <a:rPr lang="en-GB" i="1" dirty="0" err="1"/>
              <a:t>dae</a:t>
            </a:r>
            <a:r>
              <a:rPr lang="en-GB" i="1" dirty="0"/>
              <a:t> intro</a:t>
            </a:r>
            <a:r>
              <a:rPr lang="en-GB" dirty="0"/>
              <a:t> ‘from inside’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6208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4AC143-1527-410C-BC73-81013F199358}"/>
              </a:ext>
            </a:extLst>
          </p:cNvPr>
          <p:cNvSpPr txBox="1"/>
          <p:nvPr/>
        </p:nvSpPr>
        <p:spPr>
          <a:xfrm>
            <a:off x="393192" y="292608"/>
            <a:ext cx="43434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Structural assumptions (Nominal arguments)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0BA7E1-274C-4289-9678-0E0F69E92C2F}"/>
              </a:ext>
            </a:extLst>
          </p:cNvPr>
          <p:cNvSpPr txBox="1"/>
          <p:nvPr/>
        </p:nvSpPr>
        <p:spPr>
          <a:xfrm>
            <a:off x="393192" y="661940"/>
            <a:ext cx="1125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DP hypothesis: </a:t>
            </a:r>
            <a:r>
              <a:rPr lang="en-GB" dirty="0"/>
              <a:t>Determiners head a projection of their own (DP) and take an NP as their complement. </a:t>
            </a:r>
          </a:p>
          <a:p>
            <a:r>
              <a:rPr lang="en-GB" dirty="0"/>
              <a:t>		NP</a:t>
            </a:r>
            <a:r>
              <a:rPr lang="en-GB" b="1" dirty="0"/>
              <a:t> </a:t>
            </a:r>
            <a:r>
              <a:rPr lang="en-GB" dirty="0"/>
              <a:t>contains the head noun and its complement and modifiers (if any).</a:t>
            </a:r>
            <a:endParaRPr lang="en-GB" b="1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A0CA4A7-C3B5-49E2-B5AE-CA1132231AF0}"/>
              </a:ext>
            </a:extLst>
          </p:cNvPr>
          <p:cNvGrpSpPr/>
          <p:nvPr/>
        </p:nvGrpSpPr>
        <p:grpSpPr>
          <a:xfrm>
            <a:off x="3310128" y="1308271"/>
            <a:ext cx="5202936" cy="2319557"/>
            <a:chOff x="3282696" y="1242138"/>
            <a:chExt cx="5202936" cy="231955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B0530A0-48E0-4C83-842C-D93A51DC3A88}"/>
                </a:ext>
              </a:extLst>
            </p:cNvPr>
            <p:cNvCxnSpPr/>
            <p:nvPr/>
          </p:nvCxnSpPr>
          <p:spPr>
            <a:xfrm flipV="1">
              <a:off x="3529584" y="1554480"/>
              <a:ext cx="1618488" cy="6035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36AA917-62ED-42A9-B9FF-FA33B0189FCE}"/>
                </a:ext>
              </a:extLst>
            </p:cNvPr>
            <p:cNvCxnSpPr>
              <a:cxnSpLocks/>
            </p:cNvCxnSpPr>
            <p:nvPr/>
          </p:nvCxnSpPr>
          <p:spPr>
            <a:xfrm>
              <a:off x="5157216" y="1545336"/>
              <a:ext cx="1865376" cy="6126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733FF6-312C-40CC-BA50-B88650E8C5C7}"/>
                </a:ext>
              </a:extLst>
            </p:cNvPr>
            <p:cNvSpPr txBox="1"/>
            <p:nvPr/>
          </p:nvSpPr>
          <p:spPr>
            <a:xfrm>
              <a:off x="4873752" y="1242138"/>
              <a:ext cx="5669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DP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C9A11DD-6267-487C-A95A-167F4E01CB78}"/>
                </a:ext>
              </a:extLst>
            </p:cNvPr>
            <p:cNvSpPr txBox="1"/>
            <p:nvPr/>
          </p:nvSpPr>
          <p:spPr>
            <a:xfrm>
              <a:off x="3282696" y="2157984"/>
              <a:ext cx="621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D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3020C6-4294-479D-A77B-873BD362792F}"/>
                </a:ext>
              </a:extLst>
            </p:cNvPr>
            <p:cNvSpPr txBox="1"/>
            <p:nvPr/>
          </p:nvSpPr>
          <p:spPr>
            <a:xfrm>
              <a:off x="6711696" y="2210383"/>
              <a:ext cx="621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NP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9E59738-0565-437B-8BDC-769BCC4B1787}"/>
                </a:ext>
              </a:extLst>
            </p:cNvPr>
            <p:cNvGrpSpPr/>
            <p:nvPr/>
          </p:nvGrpSpPr>
          <p:grpSpPr>
            <a:xfrm>
              <a:off x="5733288" y="2527316"/>
              <a:ext cx="2752344" cy="612648"/>
              <a:chOff x="5394960" y="2527316"/>
              <a:chExt cx="3493008" cy="612648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C56CAE6-09D5-4AFF-A78D-495224D893F3}"/>
                  </a:ext>
                </a:extLst>
              </p:cNvPr>
              <p:cNvCxnSpPr/>
              <p:nvPr/>
            </p:nvCxnSpPr>
            <p:spPr>
              <a:xfrm flipV="1">
                <a:off x="5394960" y="2536460"/>
                <a:ext cx="1618488" cy="6035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8078FF3-6C64-4FEF-8715-C102EE1C2C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2592" y="2527316"/>
                <a:ext cx="1865376" cy="61264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702189B-7894-4A7D-97B6-BDA0E5AD8A9A}"/>
                </a:ext>
              </a:extLst>
            </p:cNvPr>
            <p:cNvCxnSpPr>
              <a:cxnSpLocks/>
            </p:cNvCxnSpPr>
            <p:nvPr/>
          </p:nvCxnSpPr>
          <p:spPr>
            <a:xfrm>
              <a:off x="5733288" y="3136820"/>
              <a:ext cx="2752344" cy="31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1C1BB7E-02F4-404A-A20B-E358599FB6E3}"/>
                </a:ext>
              </a:extLst>
            </p:cNvPr>
            <p:cNvSpPr txBox="1"/>
            <p:nvPr/>
          </p:nvSpPr>
          <p:spPr>
            <a:xfrm>
              <a:off x="5559552" y="3192363"/>
              <a:ext cx="292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…       N      ...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44DF059-C3C1-494E-BD7A-1F43209ED90D}"/>
              </a:ext>
            </a:extLst>
          </p:cNvPr>
          <p:cNvSpPr txBox="1"/>
          <p:nvPr/>
        </p:nvSpPr>
        <p:spPr>
          <a:xfrm>
            <a:off x="493776" y="2734056"/>
            <a:ext cx="4590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take a broad view of Determiners, to include quantifiers of various sorts: numerals, </a:t>
            </a:r>
            <a:r>
              <a:rPr lang="en-GB" i="1" dirty="0" err="1"/>
              <a:t>meda</a:t>
            </a:r>
            <a:r>
              <a:rPr lang="en-GB" i="1" dirty="0"/>
              <a:t>(s)</a:t>
            </a:r>
            <a:r>
              <a:rPr lang="en-GB" dirty="0"/>
              <a:t> ‘much, many’, …, though some of these may also function as adjectives, especially when they co-occur with another determiner and/or follow the noun.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95D6F9-94A0-4580-BF55-4B01FF3F99D5}"/>
              </a:ext>
            </a:extLst>
          </p:cNvPr>
          <p:cNvSpPr txBox="1"/>
          <p:nvPr/>
        </p:nvSpPr>
        <p:spPr>
          <a:xfrm>
            <a:off x="603504" y="4488382"/>
            <a:ext cx="45720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Almost all attributive adjectives (describing properties) follow the noun in Sardinian, including many whose counterparts typically precede the noun in other Romance languages: </a:t>
            </a:r>
            <a:r>
              <a:rPr lang="en-GB" i="1" dirty="0" err="1"/>
              <a:t>bonu</a:t>
            </a:r>
            <a:r>
              <a:rPr lang="en-GB" dirty="0"/>
              <a:t> ‘good’, </a:t>
            </a:r>
            <a:r>
              <a:rPr lang="en-GB" i="1" dirty="0" err="1"/>
              <a:t>mannu</a:t>
            </a:r>
            <a:r>
              <a:rPr lang="en-GB" dirty="0"/>
              <a:t> ‘big’, </a:t>
            </a:r>
            <a:r>
              <a:rPr lang="en-GB" i="1" dirty="0" err="1"/>
              <a:t>minore</a:t>
            </a:r>
            <a:r>
              <a:rPr lang="en-GB" dirty="0"/>
              <a:t> ‘small’, </a:t>
            </a:r>
            <a:r>
              <a:rPr lang="en-GB" i="1" dirty="0" err="1"/>
              <a:t>betzu</a:t>
            </a:r>
            <a:r>
              <a:rPr lang="en-GB" dirty="0"/>
              <a:t> ‘old’, …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280DE4-3BD8-422F-AD31-211E7E2CA2AE}"/>
              </a:ext>
            </a:extLst>
          </p:cNvPr>
          <p:cNvSpPr txBox="1"/>
          <p:nvPr/>
        </p:nvSpPr>
        <p:spPr>
          <a:xfrm>
            <a:off x="5586984" y="4488382"/>
            <a:ext cx="416052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Possessive </a:t>
            </a:r>
            <a:r>
              <a:rPr lang="en-GB" dirty="0" err="1"/>
              <a:t>proforms</a:t>
            </a:r>
            <a:r>
              <a:rPr lang="en-GB" dirty="0"/>
              <a:t> (</a:t>
            </a:r>
            <a:r>
              <a:rPr lang="en-GB" i="1" dirty="0" err="1"/>
              <a:t>miu</a:t>
            </a:r>
            <a:r>
              <a:rPr lang="en-GB" i="1" dirty="0"/>
              <a:t> </a:t>
            </a:r>
            <a:r>
              <a:rPr lang="en-GB" dirty="0"/>
              <a:t>‘my’, </a:t>
            </a:r>
            <a:r>
              <a:rPr lang="en-GB" i="1" dirty="0" err="1"/>
              <a:t>tuo</a:t>
            </a:r>
            <a:r>
              <a:rPr lang="en-GB" dirty="0"/>
              <a:t> ‘your’ etc.) always follow the noun and typically co-occur with a determiner, so can be unequivocally classified as adjectives:</a:t>
            </a:r>
          </a:p>
          <a:p>
            <a:r>
              <a:rPr lang="en-GB" i="1" dirty="0" err="1"/>
              <a:t>su</a:t>
            </a:r>
            <a:r>
              <a:rPr lang="en-GB" i="1" dirty="0"/>
              <a:t> </a:t>
            </a:r>
            <a:r>
              <a:rPr lang="en-GB" i="1" dirty="0" err="1"/>
              <a:t>libru</a:t>
            </a:r>
            <a:r>
              <a:rPr lang="en-GB" i="1" dirty="0"/>
              <a:t> </a:t>
            </a:r>
            <a:r>
              <a:rPr lang="en-GB" i="1" dirty="0" err="1"/>
              <a:t>miu</a:t>
            </a:r>
            <a:r>
              <a:rPr lang="en-GB" dirty="0"/>
              <a:t> ‘my book’.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31219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Corporate PowerPoint soft red_16_9">
  <a:themeElements>
    <a:clrScheme name="Custom 2">
      <a:dk1>
        <a:srgbClr val="003478"/>
      </a:dk1>
      <a:lt1>
        <a:srgbClr val="FFFFFF"/>
      </a:lt1>
      <a:dk2>
        <a:srgbClr val="D55C19"/>
      </a:dk2>
      <a:lt2>
        <a:srgbClr val="51626F"/>
      </a:lt2>
      <a:accent1>
        <a:srgbClr val="A8475A"/>
      </a:accent1>
      <a:accent2>
        <a:srgbClr val="CED7B5"/>
      </a:accent2>
      <a:accent3>
        <a:srgbClr val="003478"/>
      </a:accent3>
      <a:accent4>
        <a:srgbClr val="275E37"/>
      </a:accent4>
      <a:accent5>
        <a:srgbClr val="D55C19"/>
      </a:accent5>
      <a:accent6>
        <a:srgbClr val="4B306A"/>
      </a:accent6>
      <a:hlink>
        <a:srgbClr val="A8475A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7113</TotalTime>
  <Words>4757</Words>
  <Application>Microsoft Office PowerPoint</Application>
  <PresentationFormat>Widescreen</PresentationFormat>
  <Paragraphs>693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Times</vt:lpstr>
      <vt:lpstr>Times New Roman</vt:lpstr>
      <vt:lpstr>Wingdings</vt:lpstr>
      <vt:lpstr>Corporate PowerPoint soft red_16_9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Sardinian Morphosyntax  Mike Jones University of Essex</dc:title>
  <dc:creator>Jones, Michael A</dc:creator>
  <cp:lastModifiedBy>Jones, Michael A</cp:lastModifiedBy>
  <cp:revision>249</cp:revision>
  <dcterms:created xsi:type="dcterms:W3CDTF">2017-09-17T16:43:08Z</dcterms:created>
  <dcterms:modified xsi:type="dcterms:W3CDTF">2017-09-25T00:37:25Z</dcterms:modified>
</cp:coreProperties>
</file>